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88" r:id="rId2"/>
    <p:sldId id="349" r:id="rId3"/>
    <p:sldId id="444" r:id="rId4"/>
    <p:sldId id="451" r:id="rId5"/>
    <p:sldId id="455" r:id="rId6"/>
    <p:sldId id="456" r:id="rId7"/>
    <p:sldId id="457" r:id="rId8"/>
    <p:sldId id="458" r:id="rId9"/>
    <p:sldId id="328" r:id="rId10"/>
    <p:sldId id="45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95E"/>
    <a:srgbClr val="24BF3C"/>
    <a:srgbClr val="79BF73"/>
    <a:srgbClr val="F1D521"/>
    <a:srgbClr val="EEA420"/>
    <a:srgbClr val="E78E23"/>
    <a:srgbClr val="E478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38"/>
  </p:normalViewPr>
  <p:slideViewPr>
    <p:cSldViewPr snapToGrid="0" snapToObjects="1">
      <p:cViewPr varScale="1">
        <p:scale>
          <a:sx n="106" d="100"/>
          <a:sy n="106" d="100"/>
        </p:scale>
        <p:origin x="1800" y="176"/>
      </p:cViewPr>
      <p:guideLst>
        <p:guide orient="horz" pos="1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2CB3-B2BB-5846-B239-3750A75F108F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A1E6D-7027-6745-B846-5AC0343889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08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39F38-0875-C94C-B32B-70F0C6388B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1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181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8E35E44E-01A1-46A0-45F9-226BA28F9A4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65A7E57B-4C1B-C94B-40E2-E3EC9EE00E2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" name="Freeform 4">
                <a:extLst>
                  <a:ext uri="{FF2B5EF4-FFF2-40B4-BE49-F238E27FC236}">
                    <a16:creationId xmlns:a16="http://schemas.microsoft.com/office/drawing/2014/main" id="{8E5B060F-01E2-7CCE-39C2-D4A623BF6F2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  <p:sp>
            <p:nvSpPr>
              <p:cNvPr id="7" name="Freeform 5">
                <a:extLst>
                  <a:ext uri="{FF2B5EF4-FFF2-40B4-BE49-F238E27FC236}">
                    <a16:creationId xmlns:a16="http://schemas.microsoft.com/office/drawing/2014/main" id="{1A1147A7-28D2-C5F5-267D-D8455AE3EF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2978C3FF-CCD5-EF1E-6A0E-4892C48C4DF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5F31C354-AC17-6041-E533-60F0CF3D04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  <p:sp>
            <p:nvSpPr>
              <p:cNvPr id="10" name="Freeform 8">
                <a:extLst>
                  <a:ext uri="{FF2B5EF4-FFF2-40B4-BE49-F238E27FC236}">
                    <a16:creationId xmlns:a16="http://schemas.microsoft.com/office/drawing/2014/main" id="{E09D5BC6-590E-8DD8-DB49-1C3DEF66D4D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 dirty="0"/>
              </a:p>
            </p:txBody>
          </p:sp>
        </p:grpSp>
        <p:sp>
          <p:nvSpPr>
            <p:cNvPr id="4" name="Freeform 9">
              <a:extLst>
                <a:ext uri="{FF2B5EF4-FFF2-40B4-BE49-F238E27FC236}">
                  <a16:creationId xmlns:a16="http://schemas.microsoft.com/office/drawing/2014/main" id="{83697E41-5B5D-5E69-50C8-53F4A671425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  <p:sp>
          <p:nvSpPr>
            <p:cNvPr id="5" name="Freeform 10">
              <a:extLst>
                <a:ext uri="{FF2B5EF4-FFF2-40B4-BE49-F238E27FC236}">
                  <a16:creationId xmlns:a16="http://schemas.microsoft.com/office/drawing/2014/main" id="{E161FCF8-1086-B193-44DB-CB13A016F57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 dirty="0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2DD7A6B7-92DD-3C50-95AF-F2FC75540C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24D1120A-63EF-A1F2-A406-EDF3694A7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01A3934-2D4F-8524-7E4F-056C3EB34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63B7B54-34B0-844C-9F9E-89E26183BDE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72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117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napar.com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E8A3BE6A-DD37-9D40-95DA-11D4F19FF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0687" y="1215406"/>
            <a:ext cx="4123414" cy="277413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3D622F7-47B5-6842-B706-D64CFAF628B5}"/>
              </a:ext>
            </a:extLst>
          </p:cNvPr>
          <p:cNvSpPr txBox="1"/>
          <p:nvPr/>
        </p:nvSpPr>
        <p:spPr>
          <a:xfrm>
            <a:off x="4" y="4288559"/>
            <a:ext cx="914399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rgbClr val="24BF3C"/>
                </a:solidFill>
              </a:rPr>
              <a:t>Encontro Nacional de Dirigentes</a:t>
            </a:r>
          </a:p>
          <a:p>
            <a:pPr algn="ctr"/>
            <a:r>
              <a:rPr lang="pt-BR" sz="2000" dirty="0"/>
              <a:t>São Paulo/SP                                       </a:t>
            </a:r>
          </a:p>
          <a:p>
            <a:pPr algn="ctr"/>
            <a:r>
              <a:rPr lang="pt-BR" sz="2000" dirty="0"/>
              <a:t>24 de maio 2023</a:t>
            </a:r>
            <a:endParaRPr lang="pt-BR" sz="1600" dirty="0"/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16977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07B360D4-DE7A-034D-08AB-830AF3C9D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461" y="1196541"/>
            <a:ext cx="7721868" cy="4804210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pt-BR" b="1" dirty="0"/>
              <a:t>Um suporte possível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4F15E535-5E03-8666-4C3D-51F51E2A0DD0}"/>
              </a:ext>
            </a:extLst>
          </p:cNvPr>
          <p:cNvSpPr/>
          <p:nvPr/>
        </p:nvSpPr>
        <p:spPr>
          <a:xfrm>
            <a:off x="4456495" y="2098908"/>
            <a:ext cx="2338940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PÍLULAS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24DA66D-AE05-2421-5A80-357DE0440210}"/>
              </a:ext>
            </a:extLst>
          </p:cNvPr>
          <p:cNvSpPr/>
          <p:nvPr/>
        </p:nvSpPr>
        <p:spPr>
          <a:xfrm>
            <a:off x="3306277" y="2445417"/>
            <a:ext cx="1595387" cy="8662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ATUAIS PARTICIPANTES E ASSISTIDOS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BBA9DE2-C164-C042-25ED-677414CD68E1}"/>
              </a:ext>
            </a:extLst>
          </p:cNvPr>
          <p:cNvSpPr/>
          <p:nvPr/>
        </p:nvSpPr>
        <p:spPr>
          <a:xfrm>
            <a:off x="6350267" y="2430977"/>
            <a:ext cx="1595387" cy="8662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PESSOAS QUE AINDA NÃO SÃO PARTICIPANTES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4D0FF523-A2B8-CD48-135C-01F67BE4A406}"/>
              </a:ext>
            </a:extLst>
          </p:cNvPr>
          <p:cNvSpPr/>
          <p:nvPr/>
        </p:nvSpPr>
        <p:spPr>
          <a:xfrm>
            <a:off x="4456495" y="3066244"/>
            <a:ext cx="2338940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CURSO DE FORMAÇÃO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F2A65E2-1B0F-8C20-4CB9-D9A3BA1DC3D2}"/>
              </a:ext>
            </a:extLst>
          </p:cNvPr>
          <p:cNvSpPr/>
          <p:nvPr/>
        </p:nvSpPr>
        <p:spPr>
          <a:xfrm>
            <a:off x="3306277" y="3557133"/>
            <a:ext cx="1595387" cy="144379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CONSELHEIROS, DIRIGENTES E DEMAIS INTEGRANTES DA FACHESF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054332E-4AD4-C592-699D-3FB63C984FB4}"/>
              </a:ext>
            </a:extLst>
          </p:cNvPr>
          <p:cNvSpPr/>
          <p:nvPr/>
        </p:nvSpPr>
        <p:spPr>
          <a:xfrm>
            <a:off x="4456495" y="4611099"/>
            <a:ext cx="2338940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SELO DE QUALIFICAÇÃO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E8F98394-D739-2FFE-0222-88B6CACA1223}"/>
              </a:ext>
            </a:extLst>
          </p:cNvPr>
          <p:cNvSpPr/>
          <p:nvPr/>
        </p:nvSpPr>
        <p:spPr>
          <a:xfrm>
            <a:off x="1119536" y="4611100"/>
            <a:ext cx="2338940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SIMULAÇÕES AVANÇADAS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9D552AA-C2E4-224A-7D23-6DBFC66D3E8D}"/>
              </a:ext>
            </a:extLst>
          </p:cNvPr>
          <p:cNvSpPr/>
          <p:nvPr/>
        </p:nvSpPr>
        <p:spPr>
          <a:xfrm>
            <a:off x="1119536" y="3289430"/>
            <a:ext cx="2338940" cy="693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50" b="1" dirty="0"/>
              <a:t>APROFUNDAMENTO TEÓRICO E PRÁTICO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B05C675-1D37-E565-E9DA-FB8296CE92EB}"/>
              </a:ext>
            </a:extLst>
          </p:cNvPr>
          <p:cNvSpPr txBox="1"/>
          <p:nvPr/>
        </p:nvSpPr>
        <p:spPr>
          <a:xfrm>
            <a:off x="0" y="31281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</p:txBody>
      </p:sp>
    </p:spTree>
    <p:extLst>
      <p:ext uri="{BB962C8B-B14F-4D97-AF65-F5344CB8AC3E}">
        <p14:creationId xmlns:p14="http://schemas.microsoft.com/office/powerpoint/2010/main" val="273547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de cantos arredondados 8">
            <a:extLst>
              <a:ext uri="{FF2B5EF4-FFF2-40B4-BE49-F238E27FC236}">
                <a16:creationId xmlns:a16="http://schemas.microsoft.com/office/drawing/2014/main" id="{6D27B100-DD14-7A3F-FB0C-DC0A18723516}"/>
              </a:ext>
            </a:extLst>
          </p:cNvPr>
          <p:cNvSpPr/>
          <p:nvPr/>
        </p:nvSpPr>
        <p:spPr>
          <a:xfrm>
            <a:off x="971550" y="1844675"/>
            <a:ext cx="7345363" cy="30241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 cmpd="sng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40000"/>
              </a:lnSpc>
              <a:defRPr/>
            </a:pPr>
            <a:r>
              <a:rPr lang="pt-B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 governança das EFPC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29390" y="1635176"/>
            <a:ext cx="7976936" cy="346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Para nossa reflexão</a:t>
            </a: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Seremos tolerados, jamais aceitos </a:t>
            </a: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29390" y="1635176"/>
            <a:ext cx="7976936" cy="5064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Informação é poder</a:t>
            </a: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Assimetria</a:t>
            </a:r>
          </a:p>
          <a:p>
            <a:pPr algn="ctr">
              <a:defRPr/>
            </a:pPr>
            <a:endParaRPr lang="pt-BR" sz="3200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Lei da mordaça</a:t>
            </a: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71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29390" y="1635176"/>
            <a:ext cx="7976936" cy="3464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Conhecimento é poder</a:t>
            </a: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Desconfie de tudo</a:t>
            </a: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05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29390" y="1635176"/>
            <a:ext cx="7976936" cy="3623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Postura é poder</a:t>
            </a:r>
          </a:p>
          <a:p>
            <a:pPr algn="ctr">
              <a:defRPr/>
            </a:pPr>
            <a:endParaRPr lang="pt-BR" sz="3200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Defina de que lado você quer estar </a:t>
            </a: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57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29390" y="1635176"/>
            <a:ext cx="7976936" cy="4362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Poder é poder</a:t>
            </a:r>
          </a:p>
          <a:p>
            <a:pPr algn="ctr">
              <a:defRPr/>
            </a:pPr>
            <a:endParaRPr lang="pt-BR" sz="4000" b="1" dirty="0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dirty="0">
                <a:latin typeface="Arial" charset="0"/>
                <a:cs typeface="Arial" charset="0"/>
              </a:rPr>
              <a:t>Não exercê-lo é trair a confiança de quem o elegeu ou indicou </a:t>
            </a: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1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60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responsabilidade dos dirigentes eleitos na governança das EFPC</a:t>
            </a:r>
          </a:p>
          <a:p>
            <a:pPr algn="ctr"/>
            <a:endParaRPr lang="pt-BR" alt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583532" y="1635176"/>
            <a:ext cx="7976936" cy="5223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endParaRPr lang="pt-BR" sz="2800" b="1" dirty="0">
              <a:solidFill>
                <a:srgbClr val="24BF3C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pt-BR" sz="40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dirty="0">
                <a:solidFill>
                  <a:srgbClr val="C00000"/>
                </a:solidFill>
                <a:latin typeface="Arial" charset="0"/>
                <a:cs typeface="Arial" charset="0"/>
              </a:rPr>
              <a:t>Desafios dos Poderes</a:t>
            </a:r>
          </a:p>
          <a:p>
            <a:pPr algn="ctr">
              <a:defRPr/>
            </a:pPr>
            <a:endParaRPr lang="pt-BR" sz="3200" b="1" dirty="0">
              <a:latin typeface="Arial" charset="0"/>
              <a:cs typeface="Arial" charset="0"/>
            </a:endParaRPr>
          </a:p>
          <a:p>
            <a:pPr marL="1257300" lvl="2" indent="-3429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t-BR" sz="2400" b="1" dirty="0">
                <a:latin typeface="Arial" charset="0"/>
                <a:cs typeface="Arial" charset="0"/>
              </a:rPr>
              <a:t>Exigir o reconhecimento das instâncias;</a:t>
            </a:r>
          </a:p>
          <a:p>
            <a:pPr marL="1257300" lvl="2" indent="-3429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t-BR" sz="2400" b="1" dirty="0">
                <a:latin typeface="Arial" charset="0"/>
                <a:cs typeface="Arial" charset="0"/>
              </a:rPr>
              <a:t>Construir o empoderamento;</a:t>
            </a:r>
          </a:p>
          <a:p>
            <a:pPr marL="1257300" lvl="2" indent="-3429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t-BR" sz="2400" b="1" dirty="0">
                <a:latin typeface="Arial" charset="0"/>
                <a:cs typeface="Arial" charset="0"/>
              </a:rPr>
              <a:t>Denunciar cerceamento de relacionamento;</a:t>
            </a:r>
          </a:p>
          <a:p>
            <a:pPr marL="1257300" lvl="2" indent="-342900">
              <a:spcBef>
                <a:spcPts val="1200"/>
              </a:spcBef>
              <a:buFont typeface="Wingdings" pitchFamily="2" charset="2"/>
              <a:buChar char="ü"/>
              <a:defRPr/>
            </a:pPr>
            <a:r>
              <a:rPr lang="pt-BR" sz="2400" b="1" dirty="0">
                <a:latin typeface="Arial" charset="0"/>
                <a:cs typeface="Arial" charset="0"/>
              </a:rPr>
              <a:t>Advogar em favor dos participantes.</a:t>
            </a:r>
          </a:p>
          <a:p>
            <a:pPr lvl="2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 algn="ctr">
              <a:lnSpc>
                <a:spcPts val="1000"/>
              </a:lnSpc>
              <a:spcBef>
                <a:spcPts val="1200"/>
              </a:spcBef>
              <a:defRPr/>
            </a:pPr>
            <a:endParaRPr lang="pt-BR" sz="3200" b="1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lvl="1">
              <a:lnSpc>
                <a:spcPts val="1000"/>
              </a:lnSpc>
              <a:spcBef>
                <a:spcPts val="1200"/>
              </a:spcBef>
              <a:defRPr/>
            </a:pPr>
            <a:endParaRPr lang="pt-BR" sz="2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0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7127" y="5279515"/>
            <a:ext cx="58174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17375E"/>
                </a:solidFill>
                <a:ea typeface="MS PGothic" charset="0"/>
                <a:hlinkClick r:id="rId2"/>
              </a:rPr>
              <a:t>www.anapar.com.br</a:t>
            </a:r>
            <a:endParaRPr lang="en-US" b="1" dirty="0">
              <a:solidFill>
                <a:srgbClr val="17375E"/>
              </a:solidFill>
              <a:ea typeface="MS PGothic" charset="0"/>
            </a:endParaRPr>
          </a:p>
          <a:p>
            <a:pPr algn="ctr"/>
            <a:r>
              <a:rPr lang="en-US" b="1" dirty="0">
                <a:solidFill>
                  <a:srgbClr val="17375E"/>
                </a:solidFill>
                <a:ea typeface="MS PGothic" charset="0"/>
              </a:rPr>
              <a:t>(61) 3326 3086</a:t>
            </a:r>
          </a:p>
        </p:txBody>
      </p:sp>
      <p:pic>
        <p:nvPicPr>
          <p:cNvPr id="3" name="Picture 2" descr="PPT_ANAPAR-0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890" y="1960880"/>
            <a:ext cx="3139950" cy="1800352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0DF9765B-8639-59E3-750F-815B24346A71}"/>
              </a:ext>
            </a:extLst>
          </p:cNvPr>
          <p:cNvSpPr txBox="1"/>
          <p:nvPr/>
        </p:nvSpPr>
        <p:spPr>
          <a:xfrm>
            <a:off x="433137" y="4042611"/>
            <a:ext cx="8253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tx2"/>
                </a:solidFill>
              </a:rPr>
              <a:t>Antônio Bráulio de carvalho</a:t>
            </a:r>
          </a:p>
          <a:p>
            <a:pPr algn="ctr"/>
            <a:r>
              <a:rPr lang="pt-BR" dirty="0"/>
              <a:t>Diretor de Finanças e Administração</a:t>
            </a:r>
          </a:p>
          <a:p>
            <a:pPr algn="ctr"/>
            <a:r>
              <a:rPr lang="pt-BR" dirty="0" err="1"/>
              <a:t>braulio@anapar.cim.br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36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218</Words>
  <Application>Microsoft Macintosh PowerPoint</Application>
  <PresentationFormat>Apresentação na tela (4:3)</PresentationFormat>
  <Paragraphs>65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FSB Comunicações Ltda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Cardoso</dc:creator>
  <cp:lastModifiedBy>Antonio Carvalho</cp:lastModifiedBy>
  <cp:revision>158</cp:revision>
  <dcterms:created xsi:type="dcterms:W3CDTF">2014-05-05T13:54:16Z</dcterms:created>
  <dcterms:modified xsi:type="dcterms:W3CDTF">2023-05-24T01:43:29Z</dcterms:modified>
</cp:coreProperties>
</file>