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uce SemiBold" panose="020B0604020202020204" charset="0"/>
      <p:regular r:id="rId19"/>
    </p:embeddedFont>
    <p:embeddedFont>
      <p:font typeface="Open Sauce Semi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91817-DE98-40B2-BDC2-0FC0B4A7A2F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2490F9-D32E-43A0-8C99-3327756D8F58}">
      <dgm:prSet phldrT="[Texto]"/>
      <dgm:spPr/>
      <dgm:t>
        <a:bodyPr/>
        <a:lstStyle/>
        <a:p>
          <a:r>
            <a:rPr lang="pt-BR" b="1" i="0" dirty="0"/>
            <a:t>50.207.388 Beneficiários</a:t>
          </a:r>
          <a:endParaRPr lang="pt-BR" dirty="0"/>
        </a:p>
      </dgm:t>
    </dgm:pt>
    <dgm:pt modelId="{F690BC98-C7A5-4BBD-B5D7-C5808F9C2C54}" type="parTrans" cxnId="{5568646F-D4CE-4E95-86CA-D111BE293D40}">
      <dgm:prSet/>
      <dgm:spPr/>
      <dgm:t>
        <a:bodyPr/>
        <a:lstStyle/>
        <a:p>
          <a:endParaRPr lang="pt-BR"/>
        </a:p>
      </dgm:t>
    </dgm:pt>
    <dgm:pt modelId="{0A07E8E2-4FBD-47B5-B22A-99BB88E256DC}" type="sibTrans" cxnId="{5568646F-D4CE-4E95-86CA-D111BE293D40}">
      <dgm:prSet/>
      <dgm:spPr/>
      <dgm:t>
        <a:bodyPr/>
        <a:lstStyle/>
        <a:p>
          <a:endParaRPr lang="pt-BR"/>
        </a:p>
      </dgm:t>
    </dgm:pt>
    <dgm:pt modelId="{2C52B22C-9D61-4CD0-BD1F-78F44B05F3E9}">
      <dgm:prSet phldrT="[Texto]"/>
      <dgm:spPr/>
      <dgm:t>
        <a:bodyPr/>
        <a:lstStyle/>
        <a:p>
          <a:r>
            <a:rPr lang="pt-BR" b="1" i="0" dirty="0"/>
            <a:t>41.256.490 Beneficiários em Planos Coletivos</a:t>
          </a:r>
          <a:endParaRPr lang="pt-BR" dirty="0"/>
        </a:p>
      </dgm:t>
    </dgm:pt>
    <dgm:pt modelId="{B912221C-46EC-4115-B067-31BF00C7267B}" type="parTrans" cxnId="{E02F7546-970E-4E6D-9929-4503BCDED05D}">
      <dgm:prSet/>
      <dgm:spPr/>
      <dgm:t>
        <a:bodyPr/>
        <a:lstStyle/>
        <a:p>
          <a:endParaRPr lang="pt-BR"/>
        </a:p>
      </dgm:t>
    </dgm:pt>
    <dgm:pt modelId="{2321612F-4ED5-40E2-9E0B-C1A1BD1F1C5D}" type="sibTrans" cxnId="{E02F7546-970E-4E6D-9929-4503BCDED05D}">
      <dgm:prSet/>
      <dgm:spPr/>
      <dgm:t>
        <a:bodyPr/>
        <a:lstStyle/>
        <a:p>
          <a:endParaRPr lang="pt-BR"/>
        </a:p>
      </dgm:t>
    </dgm:pt>
    <dgm:pt modelId="{5D8D5BD3-C51A-442C-97E5-A140E26C9801}">
      <dgm:prSet phldrT="[Texto]"/>
      <dgm:spPr/>
      <dgm:t>
        <a:bodyPr/>
        <a:lstStyle/>
        <a:p>
          <a:r>
            <a:rPr lang="pt-BR" b="1" i="0" dirty="0"/>
            <a:t>26.761</a:t>
          </a:r>
          <a:r>
            <a:rPr lang="pt-BR" b="1" dirty="0"/>
            <a:t> </a:t>
          </a:r>
        </a:p>
        <a:p>
          <a:r>
            <a:rPr lang="pt-BR" b="1" dirty="0"/>
            <a:t>Reclamações *</a:t>
          </a:r>
          <a:r>
            <a:rPr lang="pt-BR" dirty="0"/>
            <a:t>	 	</a:t>
          </a:r>
        </a:p>
      </dgm:t>
    </dgm:pt>
    <dgm:pt modelId="{D19E77B7-5634-4B33-B8FE-3D56FDE19E17}" type="parTrans" cxnId="{608C8A19-6D1F-44DD-8339-804B87507264}">
      <dgm:prSet/>
      <dgm:spPr/>
      <dgm:t>
        <a:bodyPr/>
        <a:lstStyle/>
        <a:p>
          <a:endParaRPr lang="pt-BR"/>
        </a:p>
      </dgm:t>
    </dgm:pt>
    <dgm:pt modelId="{8254314E-F17D-4A30-A28E-7D3610988DBE}" type="sibTrans" cxnId="{608C8A19-6D1F-44DD-8339-804B87507264}">
      <dgm:prSet/>
      <dgm:spPr/>
      <dgm:t>
        <a:bodyPr/>
        <a:lstStyle/>
        <a:p>
          <a:endParaRPr lang="pt-BR"/>
        </a:p>
      </dgm:t>
    </dgm:pt>
    <dgm:pt modelId="{6356EE67-2735-4A38-B633-25E6516D97E1}">
      <dgm:prSet phldrT="[Texto]"/>
      <dgm:spPr/>
      <dgm:t>
        <a:bodyPr/>
        <a:lstStyle/>
        <a:p>
          <a:r>
            <a:rPr lang="pt-BR" b="1" i="0" dirty="0"/>
            <a:t>682 Operadoras Ativas com beneficiários</a:t>
          </a:r>
          <a:endParaRPr lang="pt-BR" dirty="0"/>
        </a:p>
      </dgm:t>
    </dgm:pt>
    <dgm:pt modelId="{3A82C20A-B509-4D23-AC5B-320DE8850F7B}" type="parTrans" cxnId="{3E557B11-3AE7-409F-AE1D-B1DF1B21E803}">
      <dgm:prSet/>
      <dgm:spPr/>
      <dgm:t>
        <a:bodyPr/>
        <a:lstStyle/>
        <a:p>
          <a:endParaRPr lang="pt-BR"/>
        </a:p>
      </dgm:t>
    </dgm:pt>
    <dgm:pt modelId="{07FFF70C-051C-4575-9F8F-20019BC12D02}" type="sibTrans" cxnId="{3E557B11-3AE7-409F-AE1D-B1DF1B21E803}">
      <dgm:prSet/>
      <dgm:spPr/>
      <dgm:t>
        <a:bodyPr/>
        <a:lstStyle/>
        <a:p>
          <a:endParaRPr lang="pt-BR"/>
        </a:p>
      </dgm:t>
    </dgm:pt>
    <dgm:pt modelId="{6C9EBC3A-32DA-4A55-AD3F-77423EB81B8D}">
      <dgm:prSet phldrT="[Texto]"/>
      <dgm:spPr/>
      <dgm:t>
        <a:bodyPr/>
        <a:lstStyle/>
        <a:p>
          <a:r>
            <a:rPr lang="pt-BR" b="1" i="0" dirty="0"/>
            <a:t>19.808</a:t>
          </a:r>
          <a:r>
            <a:rPr lang="pt-BR" b="1" dirty="0"/>
            <a:t> Planos Ativos	</a:t>
          </a:r>
        </a:p>
      </dgm:t>
    </dgm:pt>
    <dgm:pt modelId="{CC15F7BE-BD23-4CCF-BF0F-ADCF5B4F5B2F}" type="parTrans" cxnId="{D7B50BBF-54CD-4D62-9E04-C754A6FC8813}">
      <dgm:prSet/>
      <dgm:spPr/>
      <dgm:t>
        <a:bodyPr/>
        <a:lstStyle/>
        <a:p>
          <a:endParaRPr lang="pt-BR"/>
        </a:p>
      </dgm:t>
    </dgm:pt>
    <dgm:pt modelId="{E8E98EBA-3394-491F-9DA4-FA31E64461B5}" type="sibTrans" cxnId="{D7B50BBF-54CD-4D62-9E04-C754A6FC8813}">
      <dgm:prSet/>
      <dgm:spPr/>
      <dgm:t>
        <a:bodyPr/>
        <a:lstStyle/>
        <a:p>
          <a:endParaRPr lang="pt-BR"/>
        </a:p>
      </dgm:t>
    </dgm:pt>
    <dgm:pt modelId="{03659DA6-C3B1-4A23-AA00-E3E1A453434E}">
      <dgm:prSet phldrT="[Texto]"/>
      <dgm:spPr/>
      <dgm:t>
        <a:bodyPr/>
        <a:lstStyle/>
        <a:p>
          <a:r>
            <a:rPr lang="pt-BR" b="1" i="0" dirty="0"/>
            <a:t>22.177</a:t>
          </a:r>
          <a:endParaRPr lang="pt-BR" b="1" dirty="0"/>
        </a:p>
        <a:p>
          <a:r>
            <a:rPr lang="pt-BR" b="1" dirty="0"/>
            <a:t> Coberturas *</a:t>
          </a:r>
        </a:p>
      </dgm:t>
    </dgm:pt>
    <dgm:pt modelId="{B51E4AB1-9F3F-4052-A238-317AC9BAFEDA}" type="parTrans" cxnId="{6FF829EF-BEF9-4618-B2CB-16165B0810AA}">
      <dgm:prSet/>
      <dgm:spPr/>
      <dgm:t>
        <a:bodyPr/>
        <a:lstStyle/>
        <a:p>
          <a:endParaRPr lang="pt-BR"/>
        </a:p>
      </dgm:t>
    </dgm:pt>
    <dgm:pt modelId="{908518EC-627E-46B3-9ABB-839599A1F2DF}" type="sibTrans" cxnId="{6FF829EF-BEF9-4618-B2CB-16165B0810AA}">
      <dgm:prSet/>
      <dgm:spPr/>
      <dgm:t>
        <a:bodyPr/>
        <a:lstStyle/>
        <a:p>
          <a:endParaRPr lang="pt-BR"/>
        </a:p>
      </dgm:t>
    </dgm:pt>
    <dgm:pt modelId="{7BC60763-0101-4B8E-AA29-6B8FC4194841}" type="pres">
      <dgm:prSet presAssocID="{1BD91817-DE98-40B2-BDC2-0FC0B4A7A2F6}" presName="cycle" presStyleCnt="0">
        <dgm:presLayoutVars>
          <dgm:dir/>
          <dgm:resizeHandles val="exact"/>
        </dgm:presLayoutVars>
      </dgm:prSet>
      <dgm:spPr/>
    </dgm:pt>
    <dgm:pt modelId="{862CD8FA-44E6-4A7E-A618-A297A9B3DB9B}" type="pres">
      <dgm:prSet presAssocID="{162490F9-D32E-43A0-8C99-3327756D8F58}" presName="node" presStyleLbl="node1" presStyleIdx="0" presStyleCnt="6">
        <dgm:presLayoutVars>
          <dgm:bulletEnabled val="1"/>
        </dgm:presLayoutVars>
      </dgm:prSet>
      <dgm:spPr/>
    </dgm:pt>
    <dgm:pt modelId="{04F4A87E-11A0-4357-9048-FB65B8BE0364}" type="pres">
      <dgm:prSet presAssocID="{162490F9-D32E-43A0-8C99-3327756D8F58}" presName="spNode" presStyleCnt="0"/>
      <dgm:spPr/>
    </dgm:pt>
    <dgm:pt modelId="{B9F6BAA9-6F0C-4BC9-B8BA-EA65869552F8}" type="pres">
      <dgm:prSet presAssocID="{0A07E8E2-4FBD-47B5-B22A-99BB88E256DC}" presName="sibTrans" presStyleLbl="sibTrans1D1" presStyleIdx="0" presStyleCnt="6"/>
      <dgm:spPr/>
    </dgm:pt>
    <dgm:pt modelId="{630DCEF9-F835-4C90-86D6-C802C6DBF4EE}" type="pres">
      <dgm:prSet presAssocID="{2C52B22C-9D61-4CD0-BD1F-78F44B05F3E9}" presName="node" presStyleLbl="node1" presStyleIdx="1" presStyleCnt="6">
        <dgm:presLayoutVars>
          <dgm:bulletEnabled val="1"/>
        </dgm:presLayoutVars>
      </dgm:prSet>
      <dgm:spPr/>
    </dgm:pt>
    <dgm:pt modelId="{518E9E8E-4E8A-403D-8D1B-2D97C5E41D97}" type="pres">
      <dgm:prSet presAssocID="{2C52B22C-9D61-4CD0-BD1F-78F44B05F3E9}" presName="spNode" presStyleCnt="0"/>
      <dgm:spPr/>
    </dgm:pt>
    <dgm:pt modelId="{93409CFD-5699-40BA-A41E-2BA7A0B942E7}" type="pres">
      <dgm:prSet presAssocID="{2321612F-4ED5-40E2-9E0B-C1A1BD1F1C5D}" presName="sibTrans" presStyleLbl="sibTrans1D1" presStyleIdx="1" presStyleCnt="6"/>
      <dgm:spPr/>
    </dgm:pt>
    <dgm:pt modelId="{3FD2FE28-75BF-49CA-97FE-D53064FF8961}" type="pres">
      <dgm:prSet presAssocID="{5D8D5BD3-C51A-442C-97E5-A140E26C9801}" presName="node" presStyleLbl="node1" presStyleIdx="2" presStyleCnt="6">
        <dgm:presLayoutVars>
          <dgm:bulletEnabled val="1"/>
        </dgm:presLayoutVars>
      </dgm:prSet>
      <dgm:spPr/>
    </dgm:pt>
    <dgm:pt modelId="{0E8E05F1-6229-459B-BBEF-6828240D0063}" type="pres">
      <dgm:prSet presAssocID="{5D8D5BD3-C51A-442C-97E5-A140E26C9801}" presName="spNode" presStyleCnt="0"/>
      <dgm:spPr/>
    </dgm:pt>
    <dgm:pt modelId="{D313A894-D1A7-4EEC-810B-6F652A83D6B9}" type="pres">
      <dgm:prSet presAssocID="{8254314E-F17D-4A30-A28E-7D3610988DBE}" presName="sibTrans" presStyleLbl="sibTrans1D1" presStyleIdx="2" presStyleCnt="6"/>
      <dgm:spPr/>
    </dgm:pt>
    <dgm:pt modelId="{61964AF4-8E3B-47D9-A106-E359E93BDB8F}" type="pres">
      <dgm:prSet presAssocID="{03659DA6-C3B1-4A23-AA00-E3E1A453434E}" presName="node" presStyleLbl="node1" presStyleIdx="3" presStyleCnt="6">
        <dgm:presLayoutVars>
          <dgm:bulletEnabled val="1"/>
        </dgm:presLayoutVars>
      </dgm:prSet>
      <dgm:spPr/>
    </dgm:pt>
    <dgm:pt modelId="{3B2F5D49-02F7-4A9B-A2B0-4CE1627A05A9}" type="pres">
      <dgm:prSet presAssocID="{03659DA6-C3B1-4A23-AA00-E3E1A453434E}" presName="spNode" presStyleCnt="0"/>
      <dgm:spPr/>
    </dgm:pt>
    <dgm:pt modelId="{74A68E6A-1A95-4824-93E6-39516D966ED7}" type="pres">
      <dgm:prSet presAssocID="{908518EC-627E-46B3-9ABB-839599A1F2DF}" presName="sibTrans" presStyleLbl="sibTrans1D1" presStyleIdx="3" presStyleCnt="6"/>
      <dgm:spPr/>
    </dgm:pt>
    <dgm:pt modelId="{34758DC7-210D-4C60-B87A-98FAFE088D48}" type="pres">
      <dgm:prSet presAssocID="{6356EE67-2735-4A38-B633-25E6516D97E1}" presName="node" presStyleLbl="node1" presStyleIdx="4" presStyleCnt="6" custRadScaleRad="99808" custRadScaleInc="-1282">
        <dgm:presLayoutVars>
          <dgm:bulletEnabled val="1"/>
        </dgm:presLayoutVars>
      </dgm:prSet>
      <dgm:spPr/>
    </dgm:pt>
    <dgm:pt modelId="{4B182446-2968-4BA0-BFFC-89093F8311ED}" type="pres">
      <dgm:prSet presAssocID="{6356EE67-2735-4A38-B633-25E6516D97E1}" presName="spNode" presStyleCnt="0"/>
      <dgm:spPr/>
    </dgm:pt>
    <dgm:pt modelId="{77B97E19-ADF2-4B6A-AEAC-0FF5FD4595DE}" type="pres">
      <dgm:prSet presAssocID="{07FFF70C-051C-4575-9F8F-20019BC12D02}" presName="sibTrans" presStyleLbl="sibTrans1D1" presStyleIdx="4" presStyleCnt="6"/>
      <dgm:spPr/>
    </dgm:pt>
    <dgm:pt modelId="{571A87BB-2620-4B86-8D68-C88DB0589C68}" type="pres">
      <dgm:prSet presAssocID="{6C9EBC3A-32DA-4A55-AD3F-77423EB81B8D}" presName="node" presStyleLbl="node1" presStyleIdx="5" presStyleCnt="6">
        <dgm:presLayoutVars>
          <dgm:bulletEnabled val="1"/>
        </dgm:presLayoutVars>
      </dgm:prSet>
      <dgm:spPr/>
    </dgm:pt>
    <dgm:pt modelId="{A80322C9-90B1-4F3F-A0C4-37A919CD298D}" type="pres">
      <dgm:prSet presAssocID="{6C9EBC3A-32DA-4A55-AD3F-77423EB81B8D}" presName="spNode" presStyleCnt="0"/>
      <dgm:spPr/>
    </dgm:pt>
    <dgm:pt modelId="{0E4B47EB-6413-4A2B-BA6C-C1F381C4AE0E}" type="pres">
      <dgm:prSet presAssocID="{E8E98EBA-3394-491F-9DA4-FA31E64461B5}" presName="sibTrans" presStyleLbl="sibTrans1D1" presStyleIdx="5" presStyleCnt="6"/>
      <dgm:spPr/>
    </dgm:pt>
  </dgm:ptLst>
  <dgm:cxnLst>
    <dgm:cxn modelId="{93AD2D06-65DA-46C2-8BD1-D29BF4F45EDE}" type="presOf" srcId="{6C9EBC3A-32DA-4A55-AD3F-77423EB81B8D}" destId="{571A87BB-2620-4B86-8D68-C88DB0589C68}" srcOrd="0" destOrd="0" presId="urn:microsoft.com/office/officeart/2005/8/layout/cycle6"/>
    <dgm:cxn modelId="{855D4F07-1D05-40B2-BF90-C284F40351D5}" type="presOf" srcId="{1BD91817-DE98-40B2-BDC2-0FC0B4A7A2F6}" destId="{7BC60763-0101-4B8E-AA29-6B8FC4194841}" srcOrd="0" destOrd="0" presId="urn:microsoft.com/office/officeart/2005/8/layout/cycle6"/>
    <dgm:cxn modelId="{3E557B11-3AE7-409F-AE1D-B1DF1B21E803}" srcId="{1BD91817-DE98-40B2-BDC2-0FC0B4A7A2F6}" destId="{6356EE67-2735-4A38-B633-25E6516D97E1}" srcOrd="4" destOrd="0" parTransId="{3A82C20A-B509-4D23-AC5B-320DE8850F7B}" sibTransId="{07FFF70C-051C-4575-9F8F-20019BC12D02}"/>
    <dgm:cxn modelId="{608C8A19-6D1F-44DD-8339-804B87507264}" srcId="{1BD91817-DE98-40B2-BDC2-0FC0B4A7A2F6}" destId="{5D8D5BD3-C51A-442C-97E5-A140E26C9801}" srcOrd="2" destOrd="0" parTransId="{D19E77B7-5634-4B33-B8FE-3D56FDE19E17}" sibTransId="{8254314E-F17D-4A30-A28E-7D3610988DBE}"/>
    <dgm:cxn modelId="{0BB6C41F-02BD-411D-9C31-A6C323377B3B}" type="presOf" srcId="{908518EC-627E-46B3-9ABB-839599A1F2DF}" destId="{74A68E6A-1A95-4824-93E6-39516D966ED7}" srcOrd="0" destOrd="0" presId="urn:microsoft.com/office/officeart/2005/8/layout/cycle6"/>
    <dgm:cxn modelId="{42DD1426-D6C7-470E-B2DA-39DA9EFAA981}" type="presOf" srcId="{6356EE67-2735-4A38-B633-25E6516D97E1}" destId="{34758DC7-210D-4C60-B87A-98FAFE088D48}" srcOrd="0" destOrd="0" presId="urn:microsoft.com/office/officeart/2005/8/layout/cycle6"/>
    <dgm:cxn modelId="{41305C37-D1B1-46F4-9438-B6C4DBD3C199}" type="presOf" srcId="{162490F9-D32E-43A0-8C99-3327756D8F58}" destId="{862CD8FA-44E6-4A7E-A618-A297A9B3DB9B}" srcOrd="0" destOrd="0" presId="urn:microsoft.com/office/officeart/2005/8/layout/cycle6"/>
    <dgm:cxn modelId="{E02F7546-970E-4E6D-9929-4503BCDED05D}" srcId="{1BD91817-DE98-40B2-BDC2-0FC0B4A7A2F6}" destId="{2C52B22C-9D61-4CD0-BD1F-78F44B05F3E9}" srcOrd="1" destOrd="0" parTransId="{B912221C-46EC-4115-B067-31BF00C7267B}" sibTransId="{2321612F-4ED5-40E2-9E0B-C1A1BD1F1C5D}"/>
    <dgm:cxn modelId="{2448A246-CA60-430E-8607-CC17CEBE1D09}" type="presOf" srcId="{5D8D5BD3-C51A-442C-97E5-A140E26C9801}" destId="{3FD2FE28-75BF-49CA-97FE-D53064FF8961}" srcOrd="0" destOrd="0" presId="urn:microsoft.com/office/officeart/2005/8/layout/cycle6"/>
    <dgm:cxn modelId="{4518016B-9B8C-471C-B431-11DFF2849598}" type="presOf" srcId="{2C52B22C-9D61-4CD0-BD1F-78F44B05F3E9}" destId="{630DCEF9-F835-4C90-86D6-C802C6DBF4EE}" srcOrd="0" destOrd="0" presId="urn:microsoft.com/office/officeart/2005/8/layout/cycle6"/>
    <dgm:cxn modelId="{5568646F-D4CE-4E95-86CA-D111BE293D40}" srcId="{1BD91817-DE98-40B2-BDC2-0FC0B4A7A2F6}" destId="{162490F9-D32E-43A0-8C99-3327756D8F58}" srcOrd="0" destOrd="0" parTransId="{F690BC98-C7A5-4BBD-B5D7-C5808F9C2C54}" sibTransId="{0A07E8E2-4FBD-47B5-B22A-99BB88E256DC}"/>
    <dgm:cxn modelId="{16CB1591-B14D-41D2-9C6D-4C6D46DF64CC}" type="presOf" srcId="{E8E98EBA-3394-491F-9DA4-FA31E64461B5}" destId="{0E4B47EB-6413-4A2B-BA6C-C1F381C4AE0E}" srcOrd="0" destOrd="0" presId="urn:microsoft.com/office/officeart/2005/8/layout/cycle6"/>
    <dgm:cxn modelId="{44B6A796-0955-44EB-9A31-75456F1EAEA9}" type="presOf" srcId="{2321612F-4ED5-40E2-9E0B-C1A1BD1F1C5D}" destId="{93409CFD-5699-40BA-A41E-2BA7A0B942E7}" srcOrd="0" destOrd="0" presId="urn:microsoft.com/office/officeart/2005/8/layout/cycle6"/>
    <dgm:cxn modelId="{AE0FA9BA-44A1-4542-BD95-0C2A1414C804}" type="presOf" srcId="{8254314E-F17D-4A30-A28E-7D3610988DBE}" destId="{D313A894-D1A7-4EEC-810B-6F652A83D6B9}" srcOrd="0" destOrd="0" presId="urn:microsoft.com/office/officeart/2005/8/layout/cycle6"/>
    <dgm:cxn modelId="{D7B50BBF-54CD-4D62-9E04-C754A6FC8813}" srcId="{1BD91817-DE98-40B2-BDC2-0FC0B4A7A2F6}" destId="{6C9EBC3A-32DA-4A55-AD3F-77423EB81B8D}" srcOrd="5" destOrd="0" parTransId="{CC15F7BE-BD23-4CCF-BF0F-ADCF5B4F5B2F}" sibTransId="{E8E98EBA-3394-491F-9DA4-FA31E64461B5}"/>
    <dgm:cxn modelId="{19182BD0-75BC-44D5-9322-A23340F160DD}" type="presOf" srcId="{07FFF70C-051C-4575-9F8F-20019BC12D02}" destId="{77B97E19-ADF2-4B6A-AEAC-0FF5FD4595DE}" srcOrd="0" destOrd="0" presId="urn:microsoft.com/office/officeart/2005/8/layout/cycle6"/>
    <dgm:cxn modelId="{D4E2D6D1-F1D2-4061-A2CB-8E5DB7073F67}" type="presOf" srcId="{03659DA6-C3B1-4A23-AA00-E3E1A453434E}" destId="{61964AF4-8E3B-47D9-A106-E359E93BDB8F}" srcOrd="0" destOrd="0" presId="urn:microsoft.com/office/officeart/2005/8/layout/cycle6"/>
    <dgm:cxn modelId="{6FF829EF-BEF9-4618-B2CB-16165B0810AA}" srcId="{1BD91817-DE98-40B2-BDC2-0FC0B4A7A2F6}" destId="{03659DA6-C3B1-4A23-AA00-E3E1A453434E}" srcOrd="3" destOrd="0" parTransId="{B51E4AB1-9F3F-4052-A238-317AC9BAFEDA}" sibTransId="{908518EC-627E-46B3-9ABB-839599A1F2DF}"/>
    <dgm:cxn modelId="{ED389DF9-EEF9-4624-B02E-ACFF8831D56F}" type="presOf" srcId="{0A07E8E2-4FBD-47B5-B22A-99BB88E256DC}" destId="{B9F6BAA9-6F0C-4BC9-B8BA-EA65869552F8}" srcOrd="0" destOrd="0" presId="urn:microsoft.com/office/officeart/2005/8/layout/cycle6"/>
    <dgm:cxn modelId="{38E23EE3-8BDD-48A3-B922-64DDF0E016FF}" type="presParOf" srcId="{7BC60763-0101-4B8E-AA29-6B8FC4194841}" destId="{862CD8FA-44E6-4A7E-A618-A297A9B3DB9B}" srcOrd="0" destOrd="0" presId="urn:microsoft.com/office/officeart/2005/8/layout/cycle6"/>
    <dgm:cxn modelId="{985F8295-D80A-4EFA-B6CA-653ABDE865B7}" type="presParOf" srcId="{7BC60763-0101-4B8E-AA29-6B8FC4194841}" destId="{04F4A87E-11A0-4357-9048-FB65B8BE0364}" srcOrd="1" destOrd="0" presId="urn:microsoft.com/office/officeart/2005/8/layout/cycle6"/>
    <dgm:cxn modelId="{066525FA-C1D9-4500-83FF-12456D56BAFE}" type="presParOf" srcId="{7BC60763-0101-4B8E-AA29-6B8FC4194841}" destId="{B9F6BAA9-6F0C-4BC9-B8BA-EA65869552F8}" srcOrd="2" destOrd="0" presId="urn:microsoft.com/office/officeart/2005/8/layout/cycle6"/>
    <dgm:cxn modelId="{E5041B7D-6BD3-4FCA-A3D9-6C31E8D92C35}" type="presParOf" srcId="{7BC60763-0101-4B8E-AA29-6B8FC4194841}" destId="{630DCEF9-F835-4C90-86D6-C802C6DBF4EE}" srcOrd="3" destOrd="0" presId="urn:microsoft.com/office/officeart/2005/8/layout/cycle6"/>
    <dgm:cxn modelId="{039F5675-AA5B-46F1-BC99-38B97554B4E7}" type="presParOf" srcId="{7BC60763-0101-4B8E-AA29-6B8FC4194841}" destId="{518E9E8E-4E8A-403D-8D1B-2D97C5E41D97}" srcOrd="4" destOrd="0" presId="urn:microsoft.com/office/officeart/2005/8/layout/cycle6"/>
    <dgm:cxn modelId="{985C9CB7-49A3-415E-BD92-B40F087C2BE3}" type="presParOf" srcId="{7BC60763-0101-4B8E-AA29-6B8FC4194841}" destId="{93409CFD-5699-40BA-A41E-2BA7A0B942E7}" srcOrd="5" destOrd="0" presId="urn:microsoft.com/office/officeart/2005/8/layout/cycle6"/>
    <dgm:cxn modelId="{14294510-7A6D-49D3-BC0C-33CA300AF2F4}" type="presParOf" srcId="{7BC60763-0101-4B8E-AA29-6B8FC4194841}" destId="{3FD2FE28-75BF-49CA-97FE-D53064FF8961}" srcOrd="6" destOrd="0" presId="urn:microsoft.com/office/officeart/2005/8/layout/cycle6"/>
    <dgm:cxn modelId="{B643D610-70F5-40F9-B8DD-D6F15D7FC72C}" type="presParOf" srcId="{7BC60763-0101-4B8E-AA29-6B8FC4194841}" destId="{0E8E05F1-6229-459B-BBEF-6828240D0063}" srcOrd="7" destOrd="0" presId="urn:microsoft.com/office/officeart/2005/8/layout/cycle6"/>
    <dgm:cxn modelId="{813F64EF-5B8F-45D2-AAC3-43294A7D52C3}" type="presParOf" srcId="{7BC60763-0101-4B8E-AA29-6B8FC4194841}" destId="{D313A894-D1A7-4EEC-810B-6F652A83D6B9}" srcOrd="8" destOrd="0" presId="urn:microsoft.com/office/officeart/2005/8/layout/cycle6"/>
    <dgm:cxn modelId="{82B775E6-80AD-462C-86F6-E837705B6C0A}" type="presParOf" srcId="{7BC60763-0101-4B8E-AA29-6B8FC4194841}" destId="{61964AF4-8E3B-47D9-A106-E359E93BDB8F}" srcOrd="9" destOrd="0" presId="urn:microsoft.com/office/officeart/2005/8/layout/cycle6"/>
    <dgm:cxn modelId="{A790B832-4FF0-498B-8896-BABFEA3B2573}" type="presParOf" srcId="{7BC60763-0101-4B8E-AA29-6B8FC4194841}" destId="{3B2F5D49-02F7-4A9B-A2B0-4CE1627A05A9}" srcOrd="10" destOrd="0" presId="urn:microsoft.com/office/officeart/2005/8/layout/cycle6"/>
    <dgm:cxn modelId="{2535B0F1-87F9-4DF5-B3E6-6CDAC036001E}" type="presParOf" srcId="{7BC60763-0101-4B8E-AA29-6B8FC4194841}" destId="{74A68E6A-1A95-4824-93E6-39516D966ED7}" srcOrd="11" destOrd="0" presId="urn:microsoft.com/office/officeart/2005/8/layout/cycle6"/>
    <dgm:cxn modelId="{B3B3FC01-AA63-4702-B710-3A433B504660}" type="presParOf" srcId="{7BC60763-0101-4B8E-AA29-6B8FC4194841}" destId="{34758DC7-210D-4C60-B87A-98FAFE088D48}" srcOrd="12" destOrd="0" presId="urn:microsoft.com/office/officeart/2005/8/layout/cycle6"/>
    <dgm:cxn modelId="{40823DEB-1564-45F2-A76B-FC1A8EC42727}" type="presParOf" srcId="{7BC60763-0101-4B8E-AA29-6B8FC4194841}" destId="{4B182446-2968-4BA0-BFFC-89093F8311ED}" srcOrd="13" destOrd="0" presId="urn:microsoft.com/office/officeart/2005/8/layout/cycle6"/>
    <dgm:cxn modelId="{80828D88-F723-41A1-B6AA-A8204174FB19}" type="presParOf" srcId="{7BC60763-0101-4B8E-AA29-6B8FC4194841}" destId="{77B97E19-ADF2-4B6A-AEAC-0FF5FD4595DE}" srcOrd="14" destOrd="0" presId="urn:microsoft.com/office/officeart/2005/8/layout/cycle6"/>
    <dgm:cxn modelId="{CAFC408A-4E31-4028-ACAC-6C1EE8D4E090}" type="presParOf" srcId="{7BC60763-0101-4B8E-AA29-6B8FC4194841}" destId="{571A87BB-2620-4B86-8D68-C88DB0589C68}" srcOrd="15" destOrd="0" presId="urn:microsoft.com/office/officeart/2005/8/layout/cycle6"/>
    <dgm:cxn modelId="{DC993BAA-3116-4532-86F9-6079F7205844}" type="presParOf" srcId="{7BC60763-0101-4B8E-AA29-6B8FC4194841}" destId="{A80322C9-90B1-4F3F-A0C4-37A919CD298D}" srcOrd="16" destOrd="0" presId="urn:microsoft.com/office/officeart/2005/8/layout/cycle6"/>
    <dgm:cxn modelId="{479B063B-B3D5-4826-B74B-3C1A71D06CB1}" type="presParOf" srcId="{7BC60763-0101-4B8E-AA29-6B8FC4194841}" destId="{0E4B47EB-6413-4A2B-BA6C-C1F381C4AE0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91817-DE98-40B2-BDC2-0FC0B4A7A2F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2490F9-D32E-43A0-8C99-3327756D8F58}">
      <dgm:prSet phldrT="[Texto]"/>
      <dgm:spPr/>
      <dgm:t>
        <a:bodyPr/>
        <a:lstStyle/>
        <a:p>
          <a:r>
            <a:rPr lang="pt-BR" b="1" i="0" dirty="0"/>
            <a:t>3.908.335 Beneficiários</a:t>
          </a:r>
          <a:endParaRPr lang="pt-BR" dirty="0"/>
        </a:p>
      </dgm:t>
    </dgm:pt>
    <dgm:pt modelId="{F690BC98-C7A5-4BBD-B5D7-C5808F9C2C54}" type="parTrans" cxnId="{5568646F-D4CE-4E95-86CA-D111BE293D40}">
      <dgm:prSet/>
      <dgm:spPr/>
      <dgm:t>
        <a:bodyPr/>
        <a:lstStyle/>
        <a:p>
          <a:endParaRPr lang="pt-BR"/>
        </a:p>
      </dgm:t>
    </dgm:pt>
    <dgm:pt modelId="{0A07E8E2-4FBD-47B5-B22A-99BB88E256DC}" type="sibTrans" cxnId="{5568646F-D4CE-4E95-86CA-D111BE293D40}">
      <dgm:prSet/>
      <dgm:spPr/>
      <dgm:t>
        <a:bodyPr/>
        <a:lstStyle/>
        <a:p>
          <a:endParaRPr lang="pt-BR"/>
        </a:p>
      </dgm:t>
    </dgm:pt>
    <dgm:pt modelId="{2C52B22C-9D61-4CD0-BD1F-78F44B05F3E9}">
      <dgm:prSet phldrT="[Texto]"/>
      <dgm:spPr/>
      <dgm:t>
        <a:bodyPr/>
        <a:lstStyle/>
        <a:p>
          <a:r>
            <a:rPr lang="pt-BR" b="1" i="0" dirty="0"/>
            <a:t>3.888.828 Beneficiários em Planos Coletivos</a:t>
          </a:r>
          <a:endParaRPr lang="pt-BR" dirty="0"/>
        </a:p>
      </dgm:t>
    </dgm:pt>
    <dgm:pt modelId="{B912221C-46EC-4115-B067-31BF00C7267B}" type="parTrans" cxnId="{E02F7546-970E-4E6D-9929-4503BCDED05D}">
      <dgm:prSet/>
      <dgm:spPr/>
      <dgm:t>
        <a:bodyPr/>
        <a:lstStyle/>
        <a:p>
          <a:endParaRPr lang="pt-BR"/>
        </a:p>
      </dgm:t>
    </dgm:pt>
    <dgm:pt modelId="{2321612F-4ED5-40E2-9E0B-C1A1BD1F1C5D}" type="sibTrans" cxnId="{E02F7546-970E-4E6D-9929-4503BCDED05D}">
      <dgm:prSet/>
      <dgm:spPr/>
      <dgm:t>
        <a:bodyPr/>
        <a:lstStyle/>
        <a:p>
          <a:endParaRPr lang="pt-BR"/>
        </a:p>
      </dgm:t>
    </dgm:pt>
    <dgm:pt modelId="{5D8D5BD3-C51A-442C-97E5-A140E26C9801}">
      <dgm:prSet phldrT="[Texto]"/>
      <dgm:spPr/>
      <dgm:t>
        <a:bodyPr/>
        <a:lstStyle/>
        <a:p>
          <a:r>
            <a:rPr lang="pt-BR" b="1" dirty="0"/>
            <a:t>922 </a:t>
          </a:r>
        </a:p>
        <a:p>
          <a:r>
            <a:rPr lang="pt-BR" b="1" dirty="0"/>
            <a:t>Reclamações *</a:t>
          </a:r>
          <a:r>
            <a:rPr lang="pt-BR" dirty="0"/>
            <a:t>	 	</a:t>
          </a:r>
        </a:p>
      </dgm:t>
    </dgm:pt>
    <dgm:pt modelId="{D19E77B7-5634-4B33-B8FE-3D56FDE19E17}" type="parTrans" cxnId="{608C8A19-6D1F-44DD-8339-804B87507264}">
      <dgm:prSet/>
      <dgm:spPr/>
      <dgm:t>
        <a:bodyPr/>
        <a:lstStyle/>
        <a:p>
          <a:endParaRPr lang="pt-BR"/>
        </a:p>
      </dgm:t>
    </dgm:pt>
    <dgm:pt modelId="{8254314E-F17D-4A30-A28E-7D3610988DBE}" type="sibTrans" cxnId="{608C8A19-6D1F-44DD-8339-804B87507264}">
      <dgm:prSet/>
      <dgm:spPr/>
      <dgm:t>
        <a:bodyPr/>
        <a:lstStyle/>
        <a:p>
          <a:endParaRPr lang="pt-BR"/>
        </a:p>
      </dgm:t>
    </dgm:pt>
    <dgm:pt modelId="{6356EE67-2735-4A38-B633-25E6516D97E1}">
      <dgm:prSet phldrT="[Texto]"/>
      <dgm:spPr/>
      <dgm:t>
        <a:bodyPr/>
        <a:lstStyle/>
        <a:p>
          <a:r>
            <a:rPr lang="pt-BR" b="1" i="0" dirty="0"/>
            <a:t>139 Operadoras Ativas com beneficiários</a:t>
          </a:r>
          <a:endParaRPr lang="pt-BR" dirty="0"/>
        </a:p>
      </dgm:t>
    </dgm:pt>
    <dgm:pt modelId="{3A82C20A-B509-4D23-AC5B-320DE8850F7B}" type="parTrans" cxnId="{3E557B11-3AE7-409F-AE1D-B1DF1B21E803}">
      <dgm:prSet/>
      <dgm:spPr/>
      <dgm:t>
        <a:bodyPr/>
        <a:lstStyle/>
        <a:p>
          <a:endParaRPr lang="pt-BR"/>
        </a:p>
      </dgm:t>
    </dgm:pt>
    <dgm:pt modelId="{07FFF70C-051C-4575-9F8F-20019BC12D02}" type="sibTrans" cxnId="{3E557B11-3AE7-409F-AE1D-B1DF1B21E803}">
      <dgm:prSet/>
      <dgm:spPr/>
      <dgm:t>
        <a:bodyPr/>
        <a:lstStyle/>
        <a:p>
          <a:endParaRPr lang="pt-BR"/>
        </a:p>
      </dgm:t>
    </dgm:pt>
    <dgm:pt modelId="{6C9EBC3A-32DA-4A55-AD3F-77423EB81B8D}">
      <dgm:prSet phldrT="[Texto]"/>
      <dgm:spPr/>
      <dgm:t>
        <a:bodyPr/>
        <a:lstStyle/>
        <a:p>
          <a:r>
            <a:rPr lang="pt-BR" b="1" dirty="0"/>
            <a:t>770 Planos Ativos	</a:t>
          </a:r>
        </a:p>
      </dgm:t>
    </dgm:pt>
    <dgm:pt modelId="{CC15F7BE-BD23-4CCF-BF0F-ADCF5B4F5B2F}" type="parTrans" cxnId="{D7B50BBF-54CD-4D62-9E04-C754A6FC8813}">
      <dgm:prSet/>
      <dgm:spPr/>
      <dgm:t>
        <a:bodyPr/>
        <a:lstStyle/>
        <a:p>
          <a:endParaRPr lang="pt-BR"/>
        </a:p>
      </dgm:t>
    </dgm:pt>
    <dgm:pt modelId="{E8E98EBA-3394-491F-9DA4-FA31E64461B5}" type="sibTrans" cxnId="{D7B50BBF-54CD-4D62-9E04-C754A6FC8813}">
      <dgm:prSet/>
      <dgm:spPr/>
      <dgm:t>
        <a:bodyPr/>
        <a:lstStyle/>
        <a:p>
          <a:endParaRPr lang="pt-BR"/>
        </a:p>
      </dgm:t>
    </dgm:pt>
    <dgm:pt modelId="{03659DA6-C3B1-4A23-AA00-E3E1A453434E}">
      <dgm:prSet phldrT="[Texto]"/>
      <dgm:spPr/>
      <dgm:t>
        <a:bodyPr/>
        <a:lstStyle/>
        <a:p>
          <a:r>
            <a:rPr lang="pt-BR" b="1" dirty="0"/>
            <a:t>802</a:t>
          </a:r>
        </a:p>
        <a:p>
          <a:r>
            <a:rPr lang="pt-BR" b="1" dirty="0"/>
            <a:t> Coberturas *</a:t>
          </a:r>
        </a:p>
      </dgm:t>
    </dgm:pt>
    <dgm:pt modelId="{B51E4AB1-9F3F-4052-A238-317AC9BAFEDA}" type="parTrans" cxnId="{6FF829EF-BEF9-4618-B2CB-16165B0810AA}">
      <dgm:prSet/>
      <dgm:spPr/>
      <dgm:t>
        <a:bodyPr/>
        <a:lstStyle/>
        <a:p>
          <a:endParaRPr lang="pt-BR"/>
        </a:p>
      </dgm:t>
    </dgm:pt>
    <dgm:pt modelId="{908518EC-627E-46B3-9ABB-839599A1F2DF}" type="sibTrans" cxnId="{6FF829EF-BEF9-4618-B2CB-16165B0810AA}">
      <dgm:prSet/>
      <dgm:spPr/>
      <dgm:t>
        <a:bodyPr/>
        <a:lstStyle/>
        <a:p>
          <a:endParaRPr lang="pt-BR"/>
        </a:p>
      </dgm:t>
    </dgm:pt>
    <dgm:pt modelId="{7BC60763-0101-4B8E-AA29-6B8FC4194841}" type="pres">
      <dgm:prSet presAssocID="{1BD91817-DE98-40B2-BDC2-0FC0B4A7A2F6}" presName="cycle" presStyleCnt="0">
        <dgm:presLayoutVars>
          <dgm:dir/>
          <dgm:resizeHandles val="exact"/>
        </dgm:presLayoutVars>
      </dgm:prSet>
      <dgm:spPr/>
    </dgm:pt>
    <dgm:pt modelId="{862CD8FA-44E6-4A7E-A618-A297A9B3DB9B}" type="pres">
      <dgm:prSet presAssocID="{162490F9-D32E-43A0-8C99-3327756D8F58}" presName="node" presStyleLbl="node1" presStyleIdx="0" presStyleCnt="6">
        <dgm:presLayoutVars>
          <dgm:bulletEnabled val="1"/>
        </dgm:presLayoutVars>
      </dgm:prSet>
      <dgm:spPr/>
    </dgm:pt>
    <dgm:pt modelId="{04F4A87E-11A0-4357-9048-FB65B8BE0364}" type="pres">
      <dgm:prSet presAssocID="{162490F9-D32E-43A0-8C99-3327756D8F58}" presName="spNode" presStyleCnt="0"/>
      <dgm:spPr/>
    </dgm:pt>
    <dgm:pt modelId="{B9F6BAA9-6F0C-4BC9-B8BA-EA65869552F8}" type="pres">
      <dgm:prSet presAssocID="{0A07E8E2-4FBD-47B5-B22A-99BB88E256DC}" presName="sibTrans" presStyleLbl="sibTrans1D1" presStyleIdx="0" presStyleCnt="6"/>
      <dgm:spPr/>
    </dgm:pt>
    <dgm:pt modelId="{630DCEF9-F835-4C90-86D6-C802C6DBF4EE}" type="pres">
      <dgm:prSet presAssocID="{2C52B22C-9D61-4CD0-BD1F-78F44B05F3E9}" presName="node" presStyleLbl="node1" presStyleIdx="1" presStyleCnt="6">
        <dgm:presLayoutVars>
          <dgm:bulletEnabled val="1"/>
        </dgm:presLayoutVars>
      </dgm:prSet>
      <dgm:spPr/>
    </dgm:pt>
    <dgm:pt modelId="{518E9E8E-4E8A-403D-8D1B-2D97C5E41D97}" type="pres">
      <dgm:prSet presAssocID="{2C52B22C-9D61-4CD0-BD1F-78F44B05F3E9}" presName="spNode" presStyleCnt="0"/>
      <dgm:spPr/>
    </dgm:pt>
    <dgm:pt modelId="{93409CFD-5699-40BA-A41E-2BA7A0B942E7}" type="pres">
      <dgm:prSet presAssocID="{2321612F-4ED5-40E2-9E0B-C1A1BD1F1C5D}" presName="sibTrans" presStyleLbl="sibTrans1D1" presStyleIdx="1" presStyleCnt="6"/>
      <dgm:spPr/>
    </dgm:pt>
    <dgm:pt modelId="{3FD2FE28-75BF-49CA-97FE-D53064FF8961}" type="pres">
      <dgm:prSet presAssocID="{5D8D5BD3-C51A-442C-97E5-A140E26C9801}" presName="node" presStyleLbl="node1" presStyleIdx="2" presStyleCnt="6">
        <dgm:presLayoutVars>
          <dgm:bulletEnabled val="1"/>
        </dgm:presLayoutVars>
      </dgm:prSet>
      <dgm:spPr/>
    </dgm:pt>
    <dgm:pt modelId="{0E8E05F1-6229-459B-BBEF-6828240D0063}" type="pres">
      <dgm:prSet presAssocID="{5D8D5BD3-C51A-442C-97E5-A140E26C9801}" presName="spNode" presStyleCnt="0"/>
      <dgm:spPr/>
    </dgm:pt>
    <dgm:pt modelId="{D313A894-D1A7-4EEC-810B-6F652A83D6B9}" type="pres">
      <dgm:prSet presAssocID="{8254314E-F17D-4A30-A28E-7D3610988DBE}" presName="sibTrans" presStyleLbl="sibTrans1D1" presStyleIdx="2" presStyleCnt="6"/>
      <dgm:spPr/>
    </dgm:pt>
    <dgm:pt modelId="{61964AF4-8E3B-47D9-A106-E359E93BDB8F}" type="pres">
      <dgm:prSet presAssocID="{03659DA6-C3B1-4A23-AA00-E3E1A453434E}" presName="node" presStyleLbl="node1" presStyleIdx="3" presStyleCnt="6">
        <dgm:presLayoutVars>
          <dgm:bulletEnabled val="1"/>
        </dgm:presLayoutVars>
      </dgm:prSet>
      <dgm:spPr/>
    </dgm:pt>
    <dgm:pt modelId="{3B2F5D49-02F7-4A9B-A2B0-4CE1627A05A9}" type="pres">
      <dgm:prSet presAssocID="{03659DA6-C3B1-4A23-AA00-E3E1A453434E}" presName="spNode" presStyleCnt="0"/>
      <dgm:spPr/>
    </dgm:pt>
    <dgm:pt modelId="{74A68E6A-1A95-4824-93E6-39516D966ED7}" type="pres">
      <dgm:prSet presAssocID="{908518EC-627E-46B3-9ABB-839599A1F2DF}" presName="sibTrans" presStyleLbl="sibTrans1D1" presStyleIdx="3" presStyleCnt="6"/>
      <dgm:spPr/>
    </dgm:pt>
    <dgm:pt modelId="{34758DC7-210D-4C60-B87A-98FAFE088D48}" type="pres">
      <dgm:prSet presAssocID="{6356EE67-2735-4A38-B633-25E6516D97E1}" presName="node" presStyleLbl="node1" presStyleIdx="4" presStyleCnt="6" custRadScaleRad="99808" custRadScaleInc="-1282">
        <dgm:presLayoutVars>
          <dgm:bulletEnabled val="1"/>
        </dgm:presLayoutVars>
      </dgm:prSet>
      <dgm:spPr/>
    </dgm:pt>
    <dgm:pt modelId="{4B182446-2968-4BA0-BFFC-89093F8311ED}" type="pres">
      <dgm:prSet presAssocID="{6356EE67-2735-4A38-B633-25E6516D97E1}" presName="spNode" presStyleCnt="0"/>
      <dgm:spPr/>
    </dgm:pt>
    <dgm:pt modelId="{77B97E19-ADF2-4B6A-AEAC-0FF5FD4595DE}" type="pres">
      <dgm:prSet presAssocID="{07FFF70C-051C-4575-9F8F-20019BC12D02}" presName="sibTrans" presStyleLbl="sibTrans1D1" presStyleIdx="4" presStyleCnt="6"/>
      <dgm:spPr/>
    </dgm:pt>
    <dgm:pt modelId="{571A87BB-2620-4B86-8D68-C88DB0589C68}" type="pres">
      <dgm:prSet presAssocID="{6C9EBC3A-32DA-4A55-AD3F-77423EB81B8D}" presName="node" presStyleLbl="node1" presStyleIdx="5" presStyleCnt="6">
        <dgm:presLayoutVars>
          <dgm:bulletEnabled val="1"/>
        </dgm:presLayoutVars>
      </dgm:prSet>
      <dgm:spPr/>
    </dgm:pt>
    <dgm:pt modelId="{A80322C9-90B1-4F3F-A0C4-37A919CD298D}" type="pres">
      <dgm:prSet presAssocID="{6C9EBC3A-32DA-4A55-AD3F-77423EB81B8D}" presName="spNode" presStyleCnt="0"/>
      <dgm:spPr/>
    </dgm:pt>
    <dgm:pt modelId="{0E4B47EB-6413-4A2B-BA6C-C1F381C4AE0E}" type="pres">
      <dgm:prSet presAssocID="{E8E98EBA-3394-491F-9DA4-FA31E64461B5}" presName="sibTrans" presStyleLbl="sibTrans1D1" presStyleIdx="5" presStyleCnt="6"/>
      <dgm:spPr/>
    </dgm:pt>
  </dgm:ptLst>
  <dgm:cxnLst>
    <dgm:cxn modelId="{93AD2D06-65DA-46C2-8BD1-D29BF4F45EDE}" type="presOf" srcId="{6C9EBC3A-32DA-4A55-AD3F-77423EB81B8D}" destId="{571A87BB-2620-4B86-8D68-C88DB0589C68}" srcOrd="0" destOrd="0" presId="urn:microsoft.com/office/officeart/2005/8/layout/cycle6"/>
    <dgm:cxn modelId="{855D4F07-1D05-40B2-BF90-C284F40351D5}" type="presOf" srcId="{1BD91817-DE98-40B2-BDC2-0FC0B4A7A2F6}" destId="{7BC60763-0101-4B8E-AA29-6B8FC4194841}" srcOrd="0" destOrd="0" presId="urn:microsoft.com/office/officeart/2005/8/layout/cycle6"/>
    <dgm:cxn modelId="{3E557B11-3AE7-409F-AE1D-B1DF1B21E803}" srcId="{1BD91817-DE98-40B2-BDC2-0FC0B4A7A2F6}" destId="{6356EE67-2735-4A38-B633-25E6516D97E1}" srcOrd="4" destOrd="0" parTransId="{3A82C20A-B509-4D23-AC5B-320DE8850F7B}" sibTransId="{07FFF70C-051C-4575-9F8F-20019BC12D02}"/>
    <dgm:cxn modelId="{608C8A19-6D1F-44DD-8339-804B87507264}" srcId="{1BD91817-DE98-40B2-BDC2-0FC0B4A7A2F6}" destId="{5D8D5BD3-C51A-442C-97E5-A140E26C9801}" srcOrd="2" destOrd="0" parTransId="{D19E77B7-5634-4B33-B8FE-3D56FDE19E17}" sibTransId="{8254314E-F17D-4A30-A28E-7D3610988DBE}"/>
    <dgm:cxn modelId="{0BB6C41F-02BD-411D-9C31-A6C323377B3B}" type="presOf" srcId="{908518EC-627E-46B3-9ABB-839599A1F2DF}" destId="{74A68E6A-1A95-4824-93E6-39516D966ED7}" srcOrd="0" destOrd="0" presId="urn:microsoft.com/office/officeart/2005/8/layout/cycle6"/>
    <dgm:cxn modelId="{42DD1426-D6C7-470E-B2DA-39DA9EFAA981}" type="presOf" srcId="{6356EE67-2735-4A38-B633-25E6516D97E1}" destId="{34758DC7-210D-4C60-B87A-98FAFE088D48}" srcOrd="0" destOrd="0" presId="urn:microsoft.com/office/officeart/2005/8/layout/cycle6"/>
    <dgm:cxn modelId="{41305C37-D1B1-46F4-9438-B6C4DBD3C199}" type="presOf" srcId="{162490F9-D32E-43A0-8C99-3327756D8F58}" destId="{862CD8FA-44E6-4A7E-A618-A297A9B3DB9B}" srcOrd="0" destOrd="0" presId="urn:microsoft.com/office/officeart/2005/8/layout/cycle6"/>
    <dgm:cxn modelId="{E02F7546-970E-4E6D-9929-4503BCDED05D}" srcId="{1BD91817-DE98-40B2-BDC2-0FC0B4A7A2F6}" destId="{2C52B22C-9D61-4CD0-BD1F-78F44B05F3E9}" srcOrd="1" destOrd="0" parTransId="{B912221C-46EC-4115-B067-31BF00C7267B}" sibTransId="{2321612F-4ED5-40E2-9E0B-C1A1BD1F1C5D}"/>
    <dgm:cxn modelId="{2448A246-CA60-430E-8607-CC17CEBE1D09}" type="presOf" srcId="{5D8D5BD3-C51A-442C-97E5-A140E26C9801}" destId="{3FD2FE28-75BF-49CA-97FE-D53064FF8961}" srcOrd="0" destOrd="0" presId="urn:microsoft.com/office/officeart/2005/8/layout/cycle6"/>
    <dgm:cxn modelId="{4518016B-9B8C-471C-B431-11DFF2849598}" type="presOf" srcId="{2C52B22C-9D61-4CD0-BD1F-78F44B05F3E9}" destId="{630DCEF9-F835-4C90-86D6-C802C6DBF4EE}" srcOrd="0" destOrd="0" presId="urn:microsoft.com/office/officeart/2005/8/layout/cycle6"/>
    <dgm:cxn modelId="{5568646F-D4CE-4E95-86CA-D111BE293D40}" srcId="{1BD91817-DE98-40B2-BDC2-0FC0B4A7A2F6}" destId="{162490F9-D32E-43A0-8C99-3327756D8F58}" srcOrd="0" destOrd="0" parTransId="{F690BC98-C7A5-4BBD-B5D7-C5808F9C2C54}" sibTransId="{0A07E8E2-4FBD-47B5-B22A-99BB88E256DC}"/>
    <dgm:cxn modelId="{16CB1591-B14D-41D2-9C6D-4C6D46DF64CC}" type="presOf" srcId="{E8E98EBA-3394-491F-9DA4-FA31E64461B5}" destId="{0E4B47EB-6413-4A2B-BA6C-C1F381C4AE0E}" srcOrd="0" destOrd="0" presId="urn:microsoft.com/office/officeart/2005/8/layout/cycle6"/>
    <dgm:cxn modelId="{44B6A796-0955-44EB-9A31-75456F1EAEA9}" type="presOf" srcId="{2321612F-4ED5-40E2-9E0B-C1A1BD1F1C5D}" destId="{93409CFD-5699-40BA-A41E-2BA7A0B942E7}" srcOrd="0" destOrd="0" presId="urn:microsoft.com/office/officeart/2005/8/layout/cycle6"/>
    <dgm:cxn modelId="{AE0FA9BA-44A1-4542-BD95-0C2A1414C804}" type="presOf" srcId="{8254314E-F17D-4A30-A28E-7D3610988DBE}" destId="{D313A894-D1A7-4EEC-810B-6F652A83D6B9}" srcOrd="0" destOrd="0" presId="urn:microsoft.com/office/officeart/2005/8/layout/cycle6"/>
    <dgm:cxn modelId="{D7B50BBF-54CD-4D62-9E04-C754A6FC8813}" srcId="{1BD91817-DE98-40B2-BDC2-0FC0B4A7A2F6}" destId="{6C9EBC3A-32DA-4A55-AD3F-77423EB81B8D}" srcOrd="5" destOrd="0" parTransId="{CC15F7BE-BD23-4CCF-BF0F-ADCF5B4F5B2F}" sibTransId="{E8E98EBA-3394-491F-9DA4-FA31E64461B5}"/>
    <dgm:cxn modelId="{19182BD0-75BC-44D5-9322-A23340F160DD}" type="presOf" srcId="{07FFF70C-051C-4575-9F8F-20019BC12D02}" destId="{77B97E19-ADF2-4B6A-AEAC-0FF5FD4595DE}" srcOrd="0" destOrd="0" presId="urn:microsoft.com/office/officeart/2005/8/layout/cycle6"/>
    <dgm:cxn modelId="{D4E2D6D1-F1D2-4061-A2CB-8E5DB7073F67}" type="presOf" srcId="{03659DA6-C3B1-4A23-AA00-E3E1A453434E}" destId="{61964AF4-8E3B-47D9-A106-E359E93BDB8F}" srcOrd="0" destOrd="0" presId="urn:microsoft.com/office/officeart/2005/8/layout/cycle6"/>
    <dgm:cxn modelId="{6FF829EF-BEF9-4618-B2CB-16165B0810AA}" srcId="{1BD91817-DE98-40B2-BDC2-0FC0B4A7A2F6}" destId="{03659DA6-C3B1-4A23-AA00-E3E1A453434E}" srcOrd="3" destOrd="0" parTransId="{B51E4AB1-9F3F-4052-A238-317AC9BAFEDA}" sibTransId="{908518EC-627E-46B3-9ABB-839599A1F2DF}"/>
    <dgm:cxn modelId="{ED389DF9-EEF9-4624-B02E-ACFF8831D56F}" type="presOf" srcId="{0A07E8E2-4FBD-47B5-B22A-99BB88E256DC}" destId="{B9F6BAA9-6F0C-4BC9-B8BA-EA65869552F8}" srcOrd="0" destOrd="0" presId="urn:microsoft.com/office/officeart/2005/8/layout/cycle6"/>
    <dgm:cxn modelId="{38E23EE3-8BDD-48A3-B922-64DDF0E016FF}" type="presParOf" srcId="{7BC60763-0101-4B8E-AA29-6B8FC4194841}" destId="{862CD8FA-44E6-4A7E-A618-A297A9B3DB9B}" srcOrd="0" destOrd="0" presId="urn:microsoft.com/office/officeart/2005/8/layout/cycle6"/>
    <dgm:cxn modelId="{985F8295-D80A-4EFA-B6CA-653ABDE865B7}" type="presParOf" srcId="{7BC60763-0101-4B8E-AA29-6B8FC4194841}" destId="{04F4A87E-11A0-4357-9048-FB65B8BE0364}" srcOrd="1" destOrd="0" presId="urn:microsoft.com/office/officeart/2005/8/layout/cycle6"/>
    <dgm:cxn modelId="{066525FA-C1D9-4500-83FF-12456D56BAFE}" type="presParOf" srcId="{7BC60763-0101-4B8E-AA29-6B8FC4194841}" destId="{B9F6BAA9-6F0C-4BC9-B8BA-EA65869552F8}" srcOrd="2" destOrd="0" presId="urn:microsoft.com/office/officeart/2005/8/layout/cycle6"/>
    <dgm:cxn modelId="{E5041B7D-6BD3-4FCA-A3D9-6C31E8D92C35}" type="presParOf" srcId="{7BC60763-0101-4B8E-AA29-6B8FC4194841}" destId="{630DCEF9-F835-4C90-86D6-C802C6DBF4EE}" srcOrd="3" destOrd="0" presId="urn:microsoft.com/office/officeart/2005/8/layout/cycle6"/>
    <dgm:cxn modelId="{039F5675-AA5B-46F1-BC99-38B97554B4E7}" type="presParOf" srcId="{7BC60763-0101-4B8E-AA29-6B8FC4194841}" destId="{518E9E8E-4E8A-403D-8D1B-2D97C5E41D97}" srcOrd="4" destOrd="0" presId="urn:microsoft.com/office/officeart/2005/8/layout/cycle6"/>
    <dgm:cxn modelId="{985C9CB7-49A3-415E-BD92-B40F087C2BE3}" type="presParOf" srcId="{7BC60763-0101-4B8E-AA29-6B8FC4194841}" destId="{93409CFD-5699-40BA-A41E-2BA7A0B942E7}" srcOrd="5" destOrd="0" presId="urn:microsoft.com/office/officeart/2005/8/layout/cycle6"/>
    <dgm:cxn modelId="{14294510-7A6D-49D3-BC0C-33CA300AF2F4}" type="presParOf" srcId="{7BC60763-0101-4B8E-AA29-6B8FC4194841}" destId="{3FD2FE28-75BF-49CA-97FE-D53064FF8961}" srcOrd="6" destOrd="0" presId="urn:microsoft.com/office/officeart/2005/8/layout/cycle6"/>
    <dgm:cxn modelId="{B643D610-70F5-40F9-B8DD-D6F15D7FC72C}" type="presParOf" srcId="{7BC60763-0101-4B8E-AA29-6B8FC4194841}" destId="{0E8E05F1-6229-459B-BBEF-6828240D0063}" srcOrd="7" destOrd="0" presId="urn:microsoft.com/office/officeart/2005/8/layout/cycle6"/>
    <dgm:cxn modelId="{813F64EF-5B8F-45D2-AAC3-43294A7D52C3}" type="presParOf" srcId="{7BC60763-0101-4B8E-AA29-6B8FC4194841}" destId="{D313A894-D1A7-4EEC-810B-6F652A83D6B9}" srcOrd="8" destOrd="0" presId="urn:microsoft.com/office/officeart/2005/8/layout/cycle6"/>
    <dgm:cxn modelId="{82B775E6-80AD-462C-86F6-E837705B6C0A}" type="presParOf" srcId="{7BC60763-0101-4B8E-AA29-6B8FC4194841}" destId="{61964AF4-8E3B-47D9-A106-E359E93BDB8F}" srcOrd="9" destOrd="0" presId="urn:microsoft.com/office/officeart/2005/8/layout/cycle6"/>
    <dgm:cxn modelId="{A790B832-4FF0-498B-8896-BABFEA3B2573}" type="presParOf" srcId="{7BC60763-0101-4B8E-AA29-6B8FC4194841}" destId="{3B2F5D49-02F7-4A9B-A2B0-4CE1627A05A9}" srcOrd="10" destOrd="0" presId="urn:microsoft.com/office/officeart/2005/8/layout/cycle6"/>
    <dgm:cxn modelId="{2535B0F1-87F9-4DF5-B3E6-6CDAC036001E}" type="presParOf" srcId="{7BC60763-0101-4B8E-AA29-6B8FC4194841}" destId="{74A68E6A-1A95-4824-93E6-39516D966ED7}" srcOrd="11" destOrd="0" presId="urn:microsoft.com/office/officeart/2005/8/layout/cycle6"/>
    <dgm:cxn modelId="{B3B3FC01-AA63-4702-B710-3A433B504660}" type="presParOf" srcId="{7BC60763-0101-4B8E-AA29-6B8FC4194841}" destId="{34758DC7-210D-4C60-B87A-98FAFE088D48}" srcOrd="12" destOrd="0" presId="urn:microsoft.com/office/officeart/2005/8/layout/cycle6"/>
    <dgm:cxn modelId="{40823DEB-1564-45F2-A76B-FC1A8EC42727}" type="presParOf" srcId="{7BC60763-0101-4B8E-AA29-6B8FC4194841}" destId="{4B182446-2968-4BA0-BFFC-89093F8311ED}" srcOrd="13" destOrd="0" presId="urn:microsoft.com/office/officeart/2005/8/layout/cycle6"/>
    <dgm:cxn modelId="{80828D88-F723-41A1-B6AA-A8204174FB19}" type="presParOf" srcId="{7BC60763-0101-4B8E-AA29-6B8FC4194841}" destId="{77B97E19-ADF2-4B6A-AEAC-0FF5FD4595DE}" srcOrd="14" destOrd="0" presId="urn:microsoft.com/office/officeart/2005/8/layout/cycle6"/>
    <dgm:cxn modelId="{CAFC408A-4E31-4028-ACAC-6C1EE8D4E090}" type="presParOf" srcId="{7BC60763-0101-4B8E-AA29-6B8FC4194841}" destId="{571A87BB-2620-4B86-8D68-C88DB0589C68}" srcOrd="15" destOrd="0" presId="urn:microsoft.com/office/officeart/2005/8/layout/cycle6"/>
    <dgm:cxn modelId="{DC993BAA-3116-4532-86F9-6079F7205844}" type="presParOf" srcId="{7BC60763-0101-4B8E-AA29-6B8FC4194841}" destId="{A80322C9-90B1-4F3F-A0C4-37A919CD298D}" srcOrd="16" destOrd="0" presId="urn:microsoft.com/office/officeart/2005/8/layout/cycle6"/>
    <dgm:cxn modelId="{479B063B-B3D5-4826-B74B-3C1A71D06CB1}" type="presParOf" srcId="{7BC60763-0101-4B8E-AA29-6B8FC4194841}" destId="{0E4B47EB-6413-4A2B-BA6C-C1F381C4AE0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D8FA-44E6-4A7E-A618-A297A9B3DB9B}">
      <dsp:nvSpPr>
        <dsp:cNvPr id="0" name=""/>
        <dsp:cNvSpPr/>
      </dsp:nvSpPr>
      <dsp:spPr>
        <a:xfrm>
          <a:off x="5267306" y="5659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50.207.388 Beneficiários</a:t>
          </a:r>
          <a:endParaRPr lang="pt-BR" sz="2300" kern="1200" dirty="0"/>
        </a:p>
      </dsp:txBody>
      <dsp:txXfrm>
        <a:off x="5344074" y="82427"/>
        <a:ext cx="2265851" cy="1419065"/>
      </dsp:txXfrm>
    </dsp:sp>
    <dsp:sp modelId="{B9F6BAA9-6F0C-4BC9-B8BA-EA65869552F8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4928982" y="208492"/>
              </a:moveTo>
              <a:arcTo wR="3703839" hR="3703839" stAng="17358955" swAng="1500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DCEF9-F835-4C90-86D6-C802C6DBF4EE}">
      <dsp:nvSpPr>
        <dsp:cNvPr id="0" name=""/>
        <dsp:cNvSpPr/>
      </dsp:nvSpPr>
      <dsp:spPr>
        <a:xfrm>
          <a:off x="8474925" y="1857579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41.256.490 Beneficiários em Planos Coletivos</a:t>
          </a:r>
          <a:endParaRPr lang="pt-BR" sz="2300" kern="1200" dirty="0"/>
        </a:p>
      </dsp:txBody>
      <dsp:txXfrm>
        <a:off x="8551693" y="1934347"/>
        <a:ext cx="2265851" cy="1419065"/>
      </dsp:txXfrm>
    </dsp:sp>
    <dsp:sp modelId="{93409CFD-5699-40BA-A41E-2BA7A0B942E7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7257148" y="2658649"/>
              </a:moveTo>
              <a:arcTo wR="3703839" hR="3703839" stAng="20616539" swAng="19669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2FE28-75BF-49CA-97FE-D53064FF8961}">
      <dsp:nvSpPr>
        <dsp:cNvPr id="0" name=""/>
        <dsp:cNvSpPr/>
      </dsp:nvSpPr>
      <dsp:spPr>
        <a:xfrm>
          <a:off x="8474925" y="5561418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26.761</a:t>
          </a:r>
          <a:r>
            <a:rPr lang="pt-BR" sz="2300" b="1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Reclamações *</a:t>
          </a:r>
          <a:r>
            <a:rPr lang="pt-BR" sz="2300" kern="1200" dirty="0"/>
            <a:t>	 	</a:t>
          </a:r>
        </a:p>
      </dsp:txBody>
      <dsp:txXfrm>
        <a:off x="8551693" y="5638186"/>
        <a:ext cx="2265851" cy="1419065"/>
      </dsp:txXfrm>
    </dsp:sp>
    <dsp:sp modelId="{D313A894-D1A7-4EEC-810B-6F652A83D6B9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6291819" y="6353515"/>
              </a:moveTo>
              <a:arcTo wR="3703839" hR="3703839" stAng="2740492" swAng="1500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64AF4-8E3B-47D9-A106-E359E93BDB8F}">
      <dsp:nvSpPr>
        <dsp:cNvPr id="0" name=""/>
        <dsp:cNvSpPr/>
      </dsp:nvSpPr>
      <dsp:spPr>
        <a:xfrm>
          <a:off x="5267306" y="7413338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22.177</a:t>
          </a:r>
          <a:endParaRPr lang="pt-BR" sz="2300" b="1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 Coberturas *</a:t>
          </a:r>
        </a:p>
      </dsp:txBody>
      <dsp:txXfrm>
        <a:off x="5344074" y="7490106"/>
        <a:ext cx="2265851" cy="1419065"/>
      </dsp:txXfrm>
    </dsp:sp>
    <dsp:sp modelId="{74A68E6A-1A95-4824-93E6-39516D966ED7}">
      <dsp:nvSpPr>
        <dsp:cNvPr id="0" name=""/>
        <dsp:cNvSpPr/>
      </dsp:nvSpPr>
      <dsp:spPr>
        <a:xfrm>
          <a:off x="2788961" y="7974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2463142" y="7193695"/>
              </a:moveTo>
              <a:arcTo wR="3703839" hR="3703839" stAng="6574265" swAng="14785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58DC7-210D-4C60-B87A-98FAFE088D48}">
      <dsp:nvSpPr>
        <dsp:cNvPr id="0" name=""/>
        <dsp:cNvSpPr/>
      </dsp:nvSpPr>
      <dsp:spPr>
        <a:xfrm>
          <a:off x="2074149" y="5572171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682 Operadoras Ativas com beneficiários</a:t>
          </a:r>
          <a:endParaRPr lang="pt-BR" sz="2300" kern="1200" dirty="0"/>
        </a:p>
      </dsp:txBody>
      <dsp:txXfrm>
        <a:off x="2150917" y="5648939"/>
        <a:ext cx="2265851" cy="1419065"/>
      </dsp:txXfrm>
    </dsp:sp>
    <dsp:sp modelId="{77B97E19-ADF2-4B6A-AEAC-0FF5FD4595DE}">
      <dsp:nvSpPr>
        <dsp:cNvPr id="0" name=""/>
        <dsp:cNvSpPr/>
      </dsp:nvSpPr>
      <dsp:spPr>
        <a:xfrm>
          <a:off x="2776833" y="779657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157374" y="4772021"/>
              </a:moveTo>
              <a:arcTo wR="3703839" hR="3703839" stAng="9794273" swAng="19771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A87BB-2620-4B86-8D68-C88DB0589C68}">
      <dsp:nvSpPr>
        <dsp:cNvPr id="0" name=""/>
        <dsp:cNvSpPr/>
      </dsp:nvSpPr>
      <dsp:spPr>
        <a:xfrm>
          <a:off x="2059687" y="1857579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19.808</a:t>
          </a:r>
          <a:r>
            <a:rPr lang="pt-BR" sz="2300" b="1" kern="1200" dirty="0"/>
            <a:t> Planos Ativos	</a:t>
          </a:r>
        </a:p>
      </dsp:txBody>
      <dsp:txXfrm>
        <a:off x="2136455" y="1934347"/>
        <a:ext cx="2265851" cy="1419065"/>
      </dsp:txXfrm>
    </dsp:sp>
    <dsp:sp modelId="{0E4B47EB-6413-4A2B-BA6C-C1F381C4AE0E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1115859" y="1054163"/>
              </a:moveTo>
              <a:arcTo wR="3703839" hR="3703839" stAng="13540492" swAng="1500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D8FA-44E6-4A7E-A618-A297A9B3DB9B}">
      <dsp:nvSpPr>
        <dsp:cNvPr id="0" name=""/>
        <dsp:cNvSpPr/>
      </dsp:nvSpPr>
      <dsp:spPr>
        <a:xfrm>
          <a:off x="5267306" y="5659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3.908.335 Beneficiários</a:t>
          </a:r>
          <a:endParaRPr lang="pt-BR" sz="2300" kern="1200" dirty="0"/>
        </a:p>
      </dsp:txBody>
      <dsp:txXfrm>
        <a:off x="5344074" y="82427"/>
        <a:ext cx="2265851" cy="1419065"/>
      </dsp:txXfrm>
    </dsp:sp>
    <dsp:sp modelId="{B9F6BAA9-6F0C-4BC9-B8BA-EA65869552F8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4928982" y="208492"/>
              </a:moveTo>
              <a:arcTo wR="3703839" hR="3703839" stAng="17358955" swAng="1500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DCEF9-F835-4C90-86D6-C802C6DBF4EE}">
      <dsp:nvSpPr>
        <dsp:cNvPr id="0" name=""/>
        <dsp:cNvSpPr/>
      </dsp:nvSpPr>
      <dsp:spPr>
        <a:xfrm>
          <a:off x="8474925" y="1857579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3.888.828 Beneficiários em Planos Coletivos</a:t>
          </a:r>
          <a:endParaRPr lang="pt-BR" sz="2300" kern="1200" dirty="0"/>
        </a:p>
      </dsp:txBody>
      <dsp:txXfrm>
        <a:off x="8551693" y="1934347"/>
        <a:ext cx="2265851" cy="1419065"/>
      </dsp:txXfrm>
    </dsp:sp>
    <dsp:sp modelId="{93409CFD-5699-40BA-A41E-2BA7A0B942E7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7257148" y="2658649"/>
              </a:moveTo>
              <a:arcTo wR="3703839" hR="3703839" stAng="20616539" swAng="19669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2FE28-75BF-49CA-97FE-D53064FF8961}">
      <dsp:nvSpPr>
        <dsp:cNvPr id="0" name=""/>
        <dsp:cNvSpPr/>
      </dsp:nvSpPr>
      <dsp:spPr>
        <a:xfrm>
          <a:off x="8474925" y="5561418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922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Reclamações *</a:t>
          </a:r>
          <a:r>
            <a:rPr lang="pt-BR" sz="2300" kern="1200" dirty="0"/>
            <a:t>	 	</a:t>
          </a:r>
        </a:p>
      </dsp:txBody>
      <dsp:txXfrm>
        <a:off x="8551693" y="5638186"/>
        <a:ext cx="2265851" cy="1419065"/>
      </dsp:txXfrm>
    </dsp:sp>
    <dsp:sp modelId="{D313A894-D1A7-4EEC-810B-6F652A83D6B9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6291819" y="6353515"/>
              </a:moveTo>
              <a:arcTo wR="3703839" hR="3703839" stAng="2740492" swAng="1500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64AF4-8E3B-47D9-A106-E359E93BDB8F}">
      <dsp:nvSpPr>
        <dsp:cNvPr id="0" name=""/>
        <dsp:cNvSpPr/>
      </dsp:nvSpPr>
      <dsp:spPr>
        <a:xfrm>
          <a:off x="5267306" y="7413338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802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 Coberturas *</a:t>
          </a:r>
        </a:p>
      </dsp:txBody>
      <dsp:txXfrm>
        <a:off x="5344074" y="7490106"/>
        <a:ext cx="2265851" cy="1419065"/>
      </dsp:txXfrm>
    </dsp:sp>
    <dsp:sp modelId="{74A68E6A-1A95-4824-93E6-39516D966ED7}">
      <dsp:nvSpPr>
        <dsp:cNvPr id="0" name=""/>
        <dsp:cNvSpPr/>
      </dsp:nvSpPr>
      <dsp:spPr>
        <a:xfrm>
          <a:off x="2788961" y="7974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2463142" y="7193695"/>
              </a:moveTo>
              <a:arcTo wR="3703839" hR="3703839" stAng="6574265" swAng="14785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58DC7-210D-4C60-B87A-98FAFE088D48}">
      <dsp:nvSpPr>
        <dsp:cNvPr id="0" name=""/>
        <dsp:cNvSpPr/>
      </dsp:nvSpPr>
      <dsp:spPr>
        <a:xfrm>
          <a:off x="2074149" y="5572171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 dirty="0"/>
            <a:t>139 Operadoras Ativas com beneficiários</a:t>
          </a:r>
          <a:endParaRPr lang="pt-BR" sz="2300" kern="1200" dirty="0"/>
        </a:p>
      </dsp:txBody>
      <dsp:txXfrm>
        <a:off x="2150917" y="5648939"/>
        <a:ext cx="2265851" cy="1419065"/>
      </dsp:txXfrm>
    </dsp:sp>
    <dsp:sp modelId="{77B97E19-ADF2-4B6A-AEAC-0FF5FD4595DE}">
      <dsp:nvSpPr>
        <dsp:cNvPr id="0" name=""/>
        <dsp:cNvSpPr/>
      </dsp:nvSpPr>
      <dsp:spPr>
        <a:xfrm>
          <a:off x="2776833" y="779657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157374" y="4772021"/>
              </a:moveTo>
              <a:arcTo wR="3703839" hR="3703839" stAng="9794273" swAng="19771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A87BB-2620-4B86-8D68-C88DB0589C68}">
      <dsp:nvSpPr>
        <dsp:cNvPr id="0" name=""/>
        <dsp:cNvSpPr/>
      </dsp:nvSpPr>
      <dsp:spPr>
        <a:xfrm>
          <a:off x="2059687" y="1857579"/>
          <a:ext cx="2419387" cy="157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770 Planos Ativos	</a:t>
          </a:r>
        </a:p>
      </dsp:txBody>
      <dsp:txXfrm>
        <a:off x="2136455" y="1934347"/>
        <a:ext cx="2265851" cy="1419065"/>
      </dsp:txXfrm>
    </dsp:sp>
    <dsp:sp modelId="{0E4B47EB-6413-4A2B-BA6C-C1F381C4AE0E}">
      <dsp:nvSpPr>
        <dsp:cNvPr id="0" name=""/>
        <dsp:cNvSpPr/>
      </dsp:nvSpPr>
      <dsp:spPr>
        <a:xfrm>
          <a:off x="2773160" y="791960"/>
          <a:ext cx="7407679" cy="7407679"/>
        </a:xfrm>
        <a:custGeom>
          <a:avLst/>
          <a:gdLst/>
          <a:ahLst/>
          <a:cxnLst/>
          <a:rect l="0" t="0" r="0" b="0"/>
          <a:pathLst>
            <a:path>
              <a:moveTo>
                <a:pt x="1115859" y="1054163"/>
              </a:moveTo>
              <a:arcTo wR="3703839" hR="3703839" stAng="13540492" swAng="1500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7B9B4B-D541-CA43-18B5-D815E881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37" b="2402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69259"/>
            <a:ext cx="1286735" cy="3216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029318"/>
            <a:ext cx="10401300" cy="1477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Open Sauce SemiBold"/>
              </a:rPr>
              <a:t>Planos</a:t>
            </a:r>
            <a:r>
              <a:rPr lang="en-US" sz="9000" dirty="0">
                <a:solidFill>
                  <a:srgbClr val="FFFFFF"/>
                </a:solidFill>
                <a:latin typeface="Open Sauce SemiBold"/>
              </a:rPr>
              <a:t> de </a:t>
            </a:r>
            <a:r>
              <a:rPr lang="en-US" sz="9000" dirty="0" err="1">
                <a:solidFill>
                  <a:srgbClr val="FFFFFF"/>
                </a:solidFill>
                <a:latin typeface="Open Sauce SemiBold"/>
              </a:rPr>
              <a:t>Saúde</a:t>
            </a:r>
            <a:endParaRPr lang="en-US" sz="9000" dirty="0">
              <a:solidFill>
                <a:srgbClr val="FFFFFF"/>
              </a:solidFill>
              <a:latin typeface="Open Sauce Semi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159328"/>
            <a:ext cx="9537462" cy="155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76B828"/>
                </a:solidFill>
                <a:latin typeface="Open Sauce SemiBold"/>
              </a:rPr>
              <a:t>de </a:t>
            </a:r>
            <a:r>
              <a:rPr lang="en-US" sz="9500" dirty="0" err="1">
                <a:solidFill>
                  <a:srgbClr val="76B828"/>
                </a:solidFill>
                <a:latin typeface="Open Sauce SemiBold"/>
              </a:rPr>
              <a:t>Autogestão</a:t>
            </a:r>
            <a:endParaRPr lang="en-US" sz="9500" dirty="0">
              <a:solidFill>
                <a:srgbClr val="76B828"/>
              </a:solidFill>
              <a:latin typeface="Open Sauce Semi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145417"/>
            <a:ext cx="15887700" cy="2214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E8E8E8"/>
                </a:solidFill>
                <a:latin typeface="Open Sans"/>
              </a:rPr>
              <a:t>Caroline Heidner</a:t>
            </a:r>
          </a:p>
          <a:p>
            <a:pPr algn="just">
              <a:lnSpc>
                <a:spcPts val="3500"/>
              </a:lnSpc>
            </a:pPr>
            <a:r>
              <a:rPr lang="pt-BR" sz="2500" dirty="0">
                <a:solidFill>
                  <a:srgbClr val="E8E8E8"/>
                </a:solidFill>
                <a:latin typeface="Open Sans"/>
              </a:rPr>
              <a:t>Diretora de Saúde Suplementar da </a:t>
            </a:r>
            <a:r>
              <a:rPr lang="pt-BR" sz="2500" dirty="0" err="1">
                <a:solidFill>
                  <a:srgbClr val="E8E8E8"/>
                </a:solidFill>
                <a:latin typeface="Open Sans"/>
              </a:rPr>
              <a:t>Anapar</a:t>
            </a:r>
            <a:endParaRPr lang="pt-BR" sz="2500" dirty="0">
              <a:solidFill>
                <a:srgbClr val="E8E8E8"/>
              </a:solidFill>
              <a:latin typeface="Open Sans"/>
            </a:endParaRPr>
          </a:p>
          <a:p>
            <a:pPr algn="just">
              <a:lnSpc>
                <a:spcPts val="3500"/>
              </a:lnSpc>
            </a:pPr>
            <a:endParaRPr lang="pt-BR" sz="2500" dirty="0">
              <a:solidFill>
                <a:srgbClr val="E8E8E8"/>
              </a:solidFill>
              <a:latin typeface="Open Sans"/>
            </a:endParaRPr>
          </a:p>
          <a:p>
            <a:pPr algn="just">
              <a:lnSpc>
                <a:spcPts val="3500"/>
              </a:lnSpc>
            </a:pPr>
            <a:endParaRPr lang="pt-BR" sz="2500" dirty="0">
              <a:solidFill>
                <a:srgbClr val="E8E8E8"/>
              </a:solidFill>
              <a:latin typeface="Open Sans"/>
            </a:endParaRPr>
          </a:p>
          <a:p>
            <a:pPr algn="r">
              <a:lnSpc>
                <a:spcPts val="3500"/>
              </a:lnSpc>
            </a:pPr>
            <a:r>
              <a:rPr lang="pt-BR" sz="2500" dirty="0">
                <a:solidFill>
                  <a:srgbClr val="E8E8E8"/>
                </a:solidFill>
                <a:latin typeface="Open Sans"/>
              </a:rPr>
              <a:t>São Paulo, 24 de maio de 2023</a:t>
            </a:r>
            <a:endParaRPr lang="en-US" sz="2500" dirty="0">
              <a:solidFill>
                <a:srgbClr val="E8E8E8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419753"/>
            <a:ext cx="16230600" cy="3093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A3D85"/>
                </a:solidFill>
                <a:latin typeface="Open Sauce SemiBold Bold"/>
              </a:rPr>
              <a:t>O que é </a:t>
            </a:r>
            <a:r>
              <a:rPr lang="en-US" sz="9000" dirty="0" err="1">
                <a:solidFill>
                  <a:srgbClr val="0A3D85"/>
                </a:solidFill>
                <a:latin typeface="Open Sauce SemiBold Bold"/>
              </a:rPr>
              <a:t>plano</a:t>
            </a:r>
            <a:r>
              <a:rPr lang="en-US" sz="9000" dirty="0">
                <a:solidFill>
                  <a:srgbClr val="0A3D85"/>
                </a:solidFill>
                <a:latin typeface="Open Sauce SemiBold Bold"/>
              </a:rPr>
              <a:t> de </a:t>
            </a:r>
            <a:r>
              <a:rPr lang="en-US" sz="9000" dirty="0" err="1">
                <a:solidFill>
                  <a:srgbClr val="0A3D85"/>
                </a:solidFill>
                <a:latin typeface="Open Sauce SemiBold Bold"/>
              </a:rPr>
              <a:t>saúde</a:t>
            </a:r>
            <a:r>
              <a:rPr lang="en-US" sz="9000" dirty="0">
                <a:solidFill>
                  <a:srgbClr val="0A3D85"/>
                </a:solidFill>
                <a:latin typeface="Open Sauce SemiBold Bold"/>
              </a:rPr>
              <a:t> de AUTOGESTÃO?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263217"/>
            <a:ext cx="15201900" cy="10742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No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Brasil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desde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1944 (Cassi) – Conquista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diversas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categorias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profissionais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por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meio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negociação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coletiva</a:t>
            </a: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visa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lucro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– a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relação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da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entidade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com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seus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beneficiários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/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usuários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é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consumo</a:t>
            </a: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Seus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princípios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se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aproximam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da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filosofia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do SUS: SOLIDARIEDADE, MUTUALISMO e PACTO INTERGERACIONAL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BF4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60760" y="1471106"/>
            <a:ext cx="1286735" cy="3216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43600" y="5048250"/>
            <a:ext cx="12115800" cy="7135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r>
              <a:rPr lang="en-US" sz="4800" dirty="0">
                <a:solidFill>
                  <a:srgbClr val="FFFFFF"/>
                </a:solidFill>
                <a:latin typeface="Open Sans"/>
              </a:rPr>
              <a:t>Por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departamento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recursos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humanos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;</a:t>
            </a:r>
          </a:p>
          <a:p>
            <a:pPr>
              <a:lnSpc>
                <a:spcPts val="3999"/>
              </a:lnSpc>
            </a:pPr>
            <a:endParaRPr lang="en-US" sz="48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r>
              <a:rPr lang="en-US" sz="4800" dirty="0" err="1">
                <a:solidFill>
                  <a:srgbClr val="FFFFFF"/>
                </a:solidFill>
                <a:latin typeface="Open Sans"/>
              </a:rPr>
              <a:t>Vinculada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à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entidade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patrocinadora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instituidora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ou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mantenedora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;</a:t>
            </a:r>
          </a:p>
          <a:p>
            <a:pPr>
              <a:lnSpc>
                <a:spcPts val="3999"/>
              </a:lnSpc>
            </a:pPr>
            <a:endParaRPr lang="en-US" sz="48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r>
              <a:rPr lang="en-US" sz="4800" dirty="0" err="1">
                <a:solidFill>
                  <a:srgbClr val="FFFFFF"/>
                </a:solidFill>
                <a:latin typeface="Open Sans"/>
              </a:rPr>
              <a:t>Constituída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sob a forma de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associação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ou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"/>
              </a:rPr>
              <a:t>fundação</a:t>
            </a:r>
            <a:r>
              <a:rPr lang="en-US" sz="4800" dirty="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48800" y="2290538"/>
            <a:ext cx="10649422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40"/>
              </a:lnSpc>
            </a:pPr>
            <a:r>
              <a:rPr lang="en-US" sz="9000" dirty="0">
                <a:solidFill>
                  <a:srgbClr val="FFFFFF"/>
                </a:solidFill>
                <a:latin typeface="Open Sauce SemiBold"/>
              </a:rPr>
              <a:t>A </a:t>
            </a:r>
            <a:r>
              <a:rPr lang="en-US" sz="9000" dirty="0" err="1">
                <a:solidFill>
                  <a:srgbClr val="FFFFFF"/>
                </a:solidFill>
                <a:latin typeface="Open Sauce SemiBold"/>
              </a:rPr>
              <a:t>Autogestão</a:t>
            </a:r>
            <a:endParaRPr lang="en-US" sz="9000" dirty="0">
              <a:solidFill>
                <a:srgbClr val="FFFFFF"/>
              </a:solidFill>
              <a:latin typeface="Open Sauce SemiBold"/>
            </a:endParaRPr>
          </a:p>
          <a:p>
            <a:pPr>
              <a:lnSpc>
                <a:spcPts val="10440"/>
              </a:lnSpc>
            </a:pPr>
            <a:r>
              <a:rPr lang="en-US" sz="9000" dirty="0">
                <a:solidFill>
                  <a:srgbClr val="FFFFFF"/>
                </a:solidFill>
                <a:latin typeface="Open Sauce SemiBold"/>
              </a:rPr>
              <a:t>opera </a:t>
            </a:r>
            <a:r>
              <a:rPr lang="en-US" sz="9000" dirty="0" err="1">
                <a:solidFill>
                  <a:srgbClr val="FFFFFF"/>
                </a:solidFill>
                <a:latin typeface="Open Sauce SemiBold"/>
              </a:rPr>
              <a:t>em</a:t>
            </a:r>
            <a:r>
              <a:rPr lang="en-US" sz="9000" dirty="0">
                <a:solidFill>
                  <a:srgbClr val="FFFFFF"/>
                </a:solidFill>
                <a:latin typeface="Open Sauce SemiBold"/>
              </a:rPr>
              <a:t> </a:t>
            </a:r>
          </a:p>
          <a:p>
            <a:pPr>
              <a:lnSpc>
                <a:spcPts val="10440"/>
              </a:lnSpc>
            </a:pPr>
            <a:r>
              <a:rPr lang="en-US" sz="9000" dirty="0">
                <a:solidFill>
                  <a:srgbClr val="76B828"/>
                </a:solidFill>
                <a:latin typeface="Open Sauce SemiBold"/>
              </a:rPr>
              <a:t>3 </a:t>
            </a:r>
            <a:r>
              <a:rPr lang="en-US" sz="9000" dirty="0" err="1">
                <a:solidFill>
                  <a:srgbClr val="76B828"/>
                </a:solidFill>
                <a:latin typeface="Open Sauce SemiBold"/>
              </a:rPr>
              <a:t>modalidades</a:t>
            </a:r>
            <a:endParaRPr lang="en-US" sz="9000" dirty="0">
              <a:solidFill>
                <a:srgbClr val="76B828"/>
              </a:solidFill>
              <a:latin typeface="Open Sauce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533568"/>
            <a:ext cx="11506209" cy="292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99"/>
              </a:lnSpc>
              <a:spcBef>
                <a:spcPct val="0"/>
              </a:spcBef>
            </a:pPr>
            <a:r>
              <a:rPr lang="en-US" sz="8499" dirty="0" err="1">
                <a:solidFill>
                  <a:srgbClr val="0A3D85"/>
                </a:solidFill>
                <a:latin typeface="Open Sauce SemiBold Bold"/>
              </a:rPr>
              <a:t>Planos</a:t>
            </a:r>
            <a:r>
              <a:rPr lang="en-US" sz="8499" dirty="0">
                <a:solidFill>
                  <a:srgbClr val="0A3D85"/>
                </a:solidFill>
                <a:latin typeface="Open Sauce SemiBold Bold"/>
              </a:rPr>
              <a:t> de </a:t>
            </a:r>
          </a:p>
          <a:p>
            <a:pPr>
              <a:lnSpc>
                <a:spcPts val="11899"/>
              </a:lnSpc>
              <a:spcBef>
                <a:spcPct val="0"/>
              </a:spcBef>
            </a:pPr>
            <a:r>
              <a:rPr lang="en-US" sz="8499" dirty="0" err="1">
                <a:solidFill>
                  <a:srgbClr val="0A3D85"/>
                </a:solidFill>
                <a:latin typeface="Open Sauce SemiBold Bold"/>
              </a:rPr>
              <a:t>Saúde</a:t>
            </a:r>
            <a:endParaRPr lang="en-US" sz="8499" dirty="0">
              <a:solidFill>
                <a:srgbClr val="0A3D85"/>
              </a:solidFill>
              <a:latin typeface="Open Sauce SemiBol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3844925"/>
            <a:ext cx="8115300" cy="586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Sala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Situação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ANS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(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hoje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(*)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Demandas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do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consumidor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no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mês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março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/2023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C6AF9C3-DEB0-4AB0-35CF-F58932B43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610867"/>
              </p:ext>
            </p:extLst>
          </p:nvPr>
        </p:nvGraphicFramePr>
        <p:xfrm>
          <a:off x="4800600" y="876300"/>
          <a:ext cx="12954000" cy="899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533568"/>
            <a:ext cx="11506209" cy="139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99"/>
              </a:lnSpc>
              <a:spcBef>
                <a:spcPct val="0"/>
              </a:spcBef>
            </a:pPr>
            <a:r>
              <a:rPr lang="en-US" sz="8499" dirty="0" err="1">
                <a:solidFill>
                  <a:srgbClr val="0A3D85"/>
                </a:solidFill>
                <a:latin typeface="Open Sauce SemiBold Bold"/>
              </a:rPr>
              <a:t>Autogestão</a:t>
            </a:r>
            <a:endParaRPr lang="en-US" sz="8499" dirty="0">
              <a:solidFill>
                <a:srgbClr val="0A3D85"/>
              </a:solidFill>
              <a:latin typeface="Open Sauce SemiBol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3844925"/>
            <a:ext cx="8115300" cy="586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Sala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Situação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ANS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(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hoje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(*)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Demandas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do “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consumidor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”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no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mês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março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/2023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C6AF9C3-DEB0-4AB0-35CF-F58932B43A5E}"/>
              </a:ext>
            </a:extLst>
          </p:cNvPr>
          <p:cNvGraphicFramePr/>
          <p:nvPr/>
        </p:nvGraphicFramePr>
        <p:xfrm>
          <a:off x="4800600" y="876300"/>
          <a:ext cx="12954000" cy="899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53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BF4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96505" y="1475776"/>
            <a:ext cx="1286735" cy="3216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496504" y="5043580"/>
            <a:ext cx="8562896" cy="310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r>
              <a:rPr lang="en-US" sz="4800" b="1" dirty="0">
                <a:solidFill>
                  <a:srgbClr val="FFFFFF"/>
                </a:solidFill>
                <a:latin typeface="Open Sans"/>
              </a:rPr>
              <a:t>ANS</a:t>
            </a:r>
          </a:p>
          <a:p>
            <a:pPr>
              <a:lnSpc>
                <a:spcPts val="3999"/>
              </a:lnSpc>
            </a:pPr>
            <a:r>
              <a:rPr lang="en-US" sz="4800" b="1" dirty="0" err="1">
                <a:solidFill>
                  <a:srgbClr val="FFFFFF"/>
                </a:solidFill>
                <a:latin typeface="Open Sans"/>
              </a:rPr>
              <a:t>Resoluções</a:t>
            </a:r>
            <a:r>
              <a:rPr lang="en-US" sz="4800" b="1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Open Sans"/>
              </a:rPr>
              <a:t>normativas</a:t>
            </a:r>
            <a:endParaRPr lang="en-US" sz="4800" b="1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endParaRPr lang="en-US" sz="4800" b="1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99"/>
              </a:lnSpc>
            </a:pPr>
            <a:r>
              <a:rPr lang="en-US" sz="4800" b="1" dirty="0">
                <a:solidFill>
                  <a:srgbClr val="FFFFFF"/>
                </a:solidFill>
                <a:latin typeface="Open Sans"/>
              </a:rPr>
              <a:t>A principal é a RN 137/2006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96505" y="2149885"/>
            <a:ext cx="9537462" cy="266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40"/>
              </a:lnSpc>
            </a:pPr>
            <a:r>
              <a:rPr lang="en-US" sz="9000" dirty="0" err="1">
                <a:solidFill>
                  <a:srgbClr val="FFFFFF"/>
                </a:solidFill>
                <a:latin typeface="Open Sauce SemiBold"/>
              </a:rPr>
              <a:t>Legislação</a:t>
            </a:r>
            <a:endParaRPr lang="en-US" sz="9000" dirty="0">
              <a:solidFill>
                <a:srgbClr val="FFFFFF"/>
              </a:solidFill>
              <a:latin typeface="Open Sauce SemiBold"/>
            </a:endParaRPr>
          </a:p>
          <a:p>
            <a:pPr>
              <a:lnSpc>
                <a:spcPts val="10440"/>
              </a:lnSpc>
            </a:pPr>
            <a:r>
              <a:rPr lang="en-US" sz="9000" dirty="0">
                <a:solidFill>
                  <a:srgbClr val="76B828"/>
                </a:solidFill>
                <a:latin typeface="Open Sauce SemiBold"/>
              </a:rPr>
              <a:t>Lei 9.656/98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1533568"/>
            <a:ext cx="11506209" cy="139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99"/>
              </a:lnSpc>
              <a:spcBef>
                <a:spcPct val="0"/>
              </a:spcBef>
            </a:pPr>
            <a:r>
              <a:rPr lang="en-US" sz="8499" dirty="0" err="1">
                <a:solidFill>
                  <a:srgbClr val="0A3D85"/>
                </a:solidFill>
                <a:latin typeface="Open Sauce SemiBold Bold"/>
              </a:rPr>
              <a:t>Desafios</a:t>
            </a:r>
            <a:r>
              <a:rPr lang="en-US" sz="8499" dirty="0">
                <a:solidFill>
                  <a:srgbClr val="0A3D85"/>
                </a:solidFill>
                <a:latin typeface="Open Sauce SemiBold Bold"/>
              </a:rPr>
              <a:t> </a:t>
            </a:r>
            <a:r>
              <a:rPr lang="en-US" sz="8499" dirty="0" err="1">
                <a:solidFill>
                  <a:srgbClr val="0A3D85"/>
                </a:solidFill>
                <a:latin typeface="Open Sauce SemiBold Bold"/>
              </a:rPr>
              <a:t>colocados</a:t>
            </a:r>
            <a:endParaRPr lang="en-US" sz="8499" dirty="0">
              <a:solidFill>
                <a:srgbClr val="0A3D85"/>
              </a:solidFill>
              <a:latin typeface="Open Sauce SemiBol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3844925"/>
            <a:ext cx="15354300" cy="5805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Constantes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ameaças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privatistas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políticas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neoliberais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principais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entidades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autogestão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–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ataques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diminuição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do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setor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;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Lei 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normas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que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tratam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de forma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igual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os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diferentes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– a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autogestão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precisa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revisão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/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atualização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;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400" b="1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E8E8E8"/>
                </a:solidFill>
                <a:latin typeface="Open Sans"/>
              </a:rPr>
              <a:t>ANS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atende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as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necessidades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dos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beneficiários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/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usuários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– é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preciso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lutar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por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um MARCO REGULATÓRIO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específico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para a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saúde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 de </a:t>
            </a:r>
            <a:r>
              <a:rPr lang="en-US" sz="4400" b="1" dirty="0" err="1">
                <a:solidFill>
                  <a:srgbClr val="E8E8E8"/>
                </a:solidFill>
                <a:latin typeface="Open Sans"/>
              </a:rPr>
              <a:t>autogestão</a:t>
            </a:r>
            <a:r>
              <a:rPr lang="en-US" sz="4400" b="1" dirty="0">
                <a:solidFill>
                  <a:srgbClr val="E8E8E8"/>
                </a:solidFill>
                <a:latin typeface="Open Sans"/>
              </a:rPr>
              <a:t>.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076700"/>
            <a:chOff x="0" y="0"/>
            <a:chExt cx="7215983" cy="1608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15984" cy="1608563"/>
            </a:xfrm>
            <a:custGeom>
              <a:avLst/>
              <a:gdLst/>
              <a:ahLst/>
              <a:cxnLst/>
              <a:rect l="l" t="t" r="r" b="b"/>
              <a:pathLst>
                <a:path w="7215984" h="1608563">
                  <a:moveTo>
                    <a:pt x="0" y="0"/>
                  </a:moveTo>
                  <a:lnTo>
                    <a:pt x="7215984" y="0"/>
                  </a:lnTo>
                  <a:lnTo>
                    <a:pt x="7215984" y="1608563"/>
                  </a:lnTo>
                  <a:lnTo>
                    <a:pt x="0" y="1608563"/>
                  </a:lnTo>
                  <a:close/>
                </a:path>
              </a:pathLst>
            </a:custGeom>
            <a:solidFill>
              <a:srgbClr val="71BF44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2454602" y="7637431"/>
            <a:ext cx="1370818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40"/>
              </a:lnSpc>
            </a:pPr>
            <a:r>
              <a:rPr lang="en-US" sz="9000" dirty="0" err="1">
                <a:solidFill>
                  <a:srgbClr val="FFFFFF"/>
                </a:solidFill>
                <a:latin typeface="Open Sauce SemiBold"/>
              </a:rPr>
              <a:t>Obrigada</a:t>
            </a:r>
            <a:r>
              <a:rPr lang="en-US" sz="9000" dirty="0">
                <a:solidFill>
                  <a:srgbClr val="FFFFFF"/>
                </a:solidFill>
                <a:latin typeface="Open Sauce SemiBold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280</Words>
  <Application>Microsoft Office PowerPoint</Application>
  <PresentationFormat>Personalizar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Open Sans</vt:lpstr>
      <vt:lpstr>Arial</vt:lpstr>
      <vt:lpstr>Open Sauce SemiBold</vt:lpstr>
      <vt:lpstr>Calibri</vt:lpstr>
      <vt:lpstr>Open Sauce SemiBold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Anapar</dc:title>
  <dc:creator>Patrícia C</dc:creator>
  <cp:lastModifiedBy>Caroline Heidner</cp:lastModifiedBy>
  <cp:revision>5</cp:revision>
  <dcterms:created xsi:type="dcterms:W3CDTF">2006-08-16T00:00:00Z</dcterms:created>
  <dcterms:modified xsi:type="dcterms:W3CDTF">2023-05-24T01:17:16Z</dcterms:modified>
  <dc:identifier>DAFX2562cuo</dc:identifier>
</cp:coreProperties>
</file>