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9" r:id="rId7"/>
    <p:sldId id="270" r:id="rId8"/>
    <p:sldId id="271" r:id="rId9"/>
    <p:sldId id="265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uce SemiBold" panose="020B0604020202020204" charset="0"/>
      <p:regular r:id="rId19"/>
    </p:embeddedFont>
    <p:embeddedFont>
      <p:font typeface="Open Sauce SemiBold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7B9B4B-D541-CA43-18B5-D815E881F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37" b="2402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71175"/>
            <a:ext cx="1279071" cy="3197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029318"/>
            <a:ext cx="15125700" cy="1477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endParaRPr lang="en-US" sz="9000" dirty="0">
              <a:solidFill>
                <a:srgbClr val="FFFFFF"/>
              </a:solidFill>
              <a:latin typeface="Open Sauce Semi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3106405"/>
            <a:ext cx="16840200" cy="3264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300"/>
              </a:lnSpc>
            </a:pPr>
            <a:r>
              <a:rPr lang="en-US" sz="9500" dirty="0">
                <a:solidFill>
                  <a:srgbClr val="76B828"/>
                </a:solidFill>
                <a:latin typeface="Open Sauce SemiBold"/>
              </a:rPr>
              <a:t>GESTÃO COMPARTILHADA </a:t>
            </a:r>
          </a:p>
          <a:p>
            <a:pPr>
              <a:lnSpc>
                <a:spcPts val="13300"/>
              </a:lnSpc>
            </a:pPr>
            <a:r>
              <a:rPr lang="en-US" sz="9500" dirty="0">
                <a:solidFill>
                  <a:srgbClr val="76B828"/>
                </a:solidFill>
                <a:latin typeface="Open Sauce SemiBold"/>
              </a:rPr>
              <a:t>OBJETIVO AINDA DISTANTE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421" b="5739"/>
          <a:stretch>
            <a:fillRect/>
          </a:stretch>
        </p:blipFill>
        <p:spPr>
          <a:xfrm>
            <a:off x="10886" y="21771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559131" y="3814080"/>
            <a:ext cx="1728869" cy="2767274"/>
            <a:chOff x="0" y="0"/>
            <a:chExt cx="630696" cy="10095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0696" cy="1009509"/>
            </a:xfrm>
            <a:custGeom>
              <a:avLst/>
              <a:gdLst/>
              <a:ahLst/>
              <a:cxnLst/>
              <a:rect l="l" t="t" r="r" b="b"/>
              <a:pathLst>
                <a:path w="630696" h="1009509">
                  <a:moveTo>
                    <a:pt x="0" y="0"/>
                  </a:moveTo>
                  <a:lnTo>
                    <a:pt x="630696" y="0"/>
                  </a:lnTo>
                  <a:lnTo>
                    <a:pt x="630696" y="1009509"/>
                  </a:lnTo>
                  <a:lnTo>
                    <a:pt x="0" y="1009509"/>
                  </a:lnTo>
                  <a:close/>
                </a:path>
              </a:pathLst>
            </a:custGeom>
            <a:solidFill>
              <a:srgbClr val="0A3D85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752600" y="952500"/>
            <a:ext cx="14806530" cy="1138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00"/>
              </a:lnSpc>
              <a:spcBef>
                <a:spcPct val="0"/>
              </a:spcBef>
            </a:pPr>
            <a:r>
              <a:rPr lang="en-US" sz="5400" dirty="0">
                <a:solidFill>
                  <a:srgbClr val="0A3D85"/>
                </a:solidFill>
                <a:latin typeface="+mj-lt"/>
              </a:rPr>
              <a:t> </a:t>
            </a:r>
            <a:r>
              <a:rPr lang="en-US" sz="7200" b="1" dirty="0">
                <a:solidFill>
                  <a:srgbClr val="0A3D85"/>
                </a:solidFill>
                <a:latin typeface="+mj-lt"/>
              </a:rPr>
              <a:t>HITÓRICO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699" y="3263217"/>
            <a:ext cx="15530431" cy="4907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E8E8"/>
                </a:solidFill>
                <a:latin typeface="Open Sans"/>
              </a:rPr>
              <a:t>. </a:t>
            </a:r>
            <a:r>
              <a:rPr lang="en-US" sz="2800" b="1" dirty="0">
                <a:solidFill>
                  <a:srgbClr val="002060"/>
                </a:solidFill>
                <a:latin typeface="Open Sans"/>
              </a:rPr>
              <a:t>CONQUISTAS VIA ACORDOS COLETIVOS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800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800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Open Sans"/>
              </a:rPr>
              <a:t>. A CPI DOS FUNDOS DE PENSÃO DE 1995 APONTA A DIREÇÃO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800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800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Open Sans"/>
              </a:rPr>
              <a:t>. EMENDA 20  CONSOLIDA O PRINCÍPIO DE REPRESENTAÇÃO DOS PARTICIPANTES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800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800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Open Sans"/>
              </a:rPr>
              <a:t>. LEIS COMPLEMENTARES 108  E 109/2001 FAZEM A “DOSIMETRIA” DA CONQUISTA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421" b="573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559131" y="3814080"/>
            <a:ext cx="1728869" cy="2767274"/>
            <a:chOff x="0" y="0"/>
            <a:chExt cx="630696" cy="10095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0696" cy="1009509"/>
            </a:xfrm>
            <a:custGeom>
              <a:avLst/>
              <a:gdLst/>
              <a:ahLst/>
              <a:cxnLst/>
              <a:rect l="l" t="t" r="r" b="b"/>
              <a:pathLst>
                <a:path w="630696" h="1009509">
                  <a:moveTo>
                    <a:pt x="0" y="0"/>
                  </a:moveTo>
                  <a:lnTo>
                    <a:pt x="630696" y="0"/>
                  </a:lnTo>
                  <a:lnTo>
                    <a:pt x="630696" y="1009509"/>
                  </a:lnTo>
                  <a:lnTo>
                    <a:pt x="0" y="1009509"/>
                  </a:lnTo>
                  <a:close/>
                </a:path>
              </a:pathLst>
            </a:custGeom>
            <a:solidFill>
              <a:srgbClr val="0A3D85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349829" y="522514"/>
            <a:ext cx="15209302" cy="1303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5400" dirty="0">
                <a:solidFill>
                  <a:srgbClr val="0A3D85"/>
                </a:solidFill>
                <a:latin typeface="Open Sauce SemiBold Bold"/>
              </a:rPr>
              <a:t>LIMITES IMPOSTOS PELA “DOSIMETRIA”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4400" y="3238500"/>
            <a:ext cx="15644729" cy="4458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E8E8"/>
                </a:solidFill>
                <a:latin typeface="Open Sans"/>
              </a:rPr>
              <a:t>. </a:t>
            </a:r>
            <a:r>
              <a:rPr lang="en-US" sz="2499" b="1" dirty="0">
                <a:solidFill>
                  <a:srgbClr val="002060"/>
                </a:solidFill>
                <a:latin typeface="Open Sans"/>
              </a:rPr>
              <a:t>NÃO HÁ OBRIGAÇÃO DA REPESENTAÇÃO DOS PARTICIPANTES NAS DIRETORIAS EXECUTIVAS.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. NÃO HÁ PARIDADE NO CD NAS ENTIDADES COM PATROCÍNIO PRIVADO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. NÃO HÁ OBRIGATORIEDADE DE ELEIÇÕES NAS ENTIDADES COM PATROCÍNIO PRIVADO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. VOTO DE QUALIDADE NOS CONSELHOS DELIBERATIVOS E FISCAL.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421" b="5739"/>
          <a:stretch>
            <a:fillRect/>
          </a:stretch>
        </p:blipFill>
        <p:spPr>
          <a:xfrm>
            <a:off x="0" y="54217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559131" y="3814080"/>
            <a:ext cx="1728869" cy="2767274"/>
            <a:chOff x="0" y="0"/>
            <a:chExt cx="630696" cy="10095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0696" cy="1009509"/>
            </a:xfrm>
            <a:custGeom>
              <a:avLst/>
              <a:gdLst/>
              <a:ahLst/>
              <a:cxnLst/>
              <a:rect l="l" t="t" r="r" b="b"/>
              <a:pathLst>
                <a:path w="630696" h="1009509">
                  <a:moveTo>
                    <a:pt x="0" y="0"/>
                  </a:moveTo>
                  <a:lnTo>
                    <a:pt x="630696" y="0"/>
                  </a:lnTo>
                  <a:lnTo>
                    <a:pt x="630696" y="1009509"/>
                  </a:lnTo>
                  <a:lnTo>
                    <a:pt x="0" y="1009509"/>
                  </a:lnTo>
                  <a:close/>
                </a:path>
              </a:pathLst>
            </a:custGeom>
            <a:solidFill>
              <a:srgbClr val="0A3D85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295400" y="750258"/>
            <a:ext cx="16687800" cy="1395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 b="1" dirty="0">
                <a:solidFill>
                  <a:srgbClr val="0A3D85"/>
                </a:solidFill>
                <a:latin typeface="Open Sauce SemiBold Bold"/>
              </a:rPr>
              <a:t>A AÇÃO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0600" y="2324100"/>
            <a:ext cx="15568530" cy="6254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E8E8"/>
                </a:solidFill>
                <a:latin typeface="Open Sans"/>
              </a:rPr>
              <a:t>. </a:t>
            </a:r>
            <a:r>
              <a:rPr lang="en-US" sz="2499" b="1" dirty="0">
                <a:solidFill>
                  <a:srgbClr val="002060"/>
                </a:solidFill>
                <a:latin typeface="Open Sans"/>
              </a:rPr>
              <a:t>ELEIÇÃO DOS CONSELHEIROS DELIBERATIVOS E FISCAIS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. A AMPLIAÇÃO DOS LIMITES DAS REGRAS DE GOVERNANÇA DAS LEIS 108 E 109/2001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. ELEIÇÃO DE DIRETORES NA MAIORIA DAS ENTIDADES PATROCINADAS POR EMPRESAS ESTATAIS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. QUALIFICAÇÃO DOS CANDIDADOS E GESTORES ELEITOS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. INDICAÇÃO DE  DIRIGENTES COM PERFIL PROGRESSISTA PELOS PATROCINADORES</a:t>
            </a:r>
            <a:r>
              <a:rPr lang="en-US" sz="2499" dirty="0">
                <a:solidFill>
                  <a:srgbClr val="E8E8E8"/>
                </a:solidFill>
                <a:latin typeface="Open Sans"/>
              </a:rPr>
              <a:t>. 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E8E8"/>
                </a:solidFill>
                <a:latin typeface="Open Sans"/>
              </a:rPr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421" b="5739"/>
          <a:stretch>
            <a:fillRect/>
          </a:stretch>
        </p:blipFill>
        <p:spPr>
          <a:xfrm>
            <a:off x="10886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559131" y="3814080"/>
            <a:ext cx="1728869" cy="2767274"/>
            <a:chOff x="0" y="0"/>
            <a:chExt cx="630696" cy="10095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0696" cy="1009509"/>
            </a:xfrm>
            <a:custGeom>
              <a:avLst/>
              <a:gdLst/>
              <a:ahLst/>
              <a:cxnLst/>
              <a:rect l="l" t="t" r="r" b="b"/>
              <a:pathLst>
                <a:path w="630696" h="1009509">
                  <a:moveTo>
                    <a:pt x="0" y="0"/>
                  </a:moveTo>
                  <a:lnTo>
                    <a:pt x="630696" y="0"/>
                  </a:lnTo>
                  <a:lnTo>
                    <a:pt x="630696" y="1009509"/>
                  </a:lnTo>
                  <a:lnTo>
                    <a:pt x="0" y="1009509"/>
                  </a:lnTo>
                  <a:close/>
                </a:path>
              </a:pathLst>
            </a:custGeom>
            <a:solidFill>
              <a:srgbClr val="0A3D85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028700" y="766587"/>
            <a:ext cx="16954500" cy="1395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sz="8499" b="1" dirty="0">
                <a:solidFill>
                  <a:srgbClr val="0A3D85"/>
                </a:solidFill>
                <a:latin typeface="Open Sauce SemiBold Bold"/>
              </a:rPr>
              <a:t>A REAÇÃO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928299"/>
            <a:ext cx="15278101" cy="6254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E8E8"/>
                </a:solidFill>
                <a:latin typeface="Open Sans"/>
              </a:rPr>
              <a:t>. </a:t>
            </a:r>
            <a:r>
              <a:rPr lang="en-US" sz="2499" b="1" dirty="0">
                <a:solidFill>
                  <a:srgbClr val="002060"/>
                </a:solidFill>
                <a:latin typeface="Open Sans"/>
              </a:rPr>
              <a:t>IMPOSIÇÃO DA CERTIFICAÇÃO E HABILITAÇÃO DE DIRIGENTES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. LEIS DA MORDAÇA – CÓDIGOS DE ÉTICA – POLÍTICA DE GOVERNANÇA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. PLP 268</a:t>
            </a:r>
            <a:r>
              <a:rPr lang="en-US" sz="2499" dirty="0">
                <a:solidFill>
                  <a:srgbClr val="E8E8E8"/>
                </a:solidFill>
                <a:latin typeface="Open Sans"/>
              </a:rPr>
              <a:t>  </a:t>
            </a:r>
            <a:r>
              <a:rPr lang="en-US" sz="2499" b="1" dirty="0">
                <a:solidFill>
                  <a:srgbClr val="002060"/>
                </a:solidFill>
                <a:latin typeface="Open Sans"/>
              </a:rPr>
              <a:t>--  GESTORES “INDEPENDENTES”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. RESOLUÇÃO CNPC 35/2020 – CRIAÇÃO DO COMITÊ DE AUDITORIA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. ATUAÇÃO DO ÓRGÃO DE FISCALIZAÇÃO</a:t>
            </a: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E8E8"/>
                </a:solidFill>
                <a:latin typeface="Open San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8243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421" b="5739"/>
          <a:stretch>
            <a:fillRect/>
          </a:stretch>
        </p:blipFill>
        <p:spPr>
          <a:xfrm>
            <a:off x="10886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559131" y="3814080"/>
            <a:ext cx="1728869" cy="2767274"/>
            <a:chOff x="0" y="0"/>
            <a:chExt cx="630696" cy="10095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0696" cy="1009509"/>
            </a:xfrm>
            <a:custGeom>
              <a:avLst/>
              <a:gdLst/>
              <a:ahLst/>
              <a:cxnLst/>
              <a:rect l="l" t="t" r="r" b="b"/>
              <a:pathLst>
                <a:path w="630696" h="1009509">
                  <a:moveTo>
                    <a:pt x="0" y="0"/>
                  </a:moveTo>
                  <a:lnTo>
                    <a:pt x="630696" y="0"/>
                  </a:lnTo>
                  <a:lnTo>
                    <a:pt x="630696" y="1009509"/>
                  </a:lnTo>
                  <a:lnTo>
                    <a:pt x="0" y="1009509"/>
                  </a:lnTo>
                  <a:close/>
                </a:path>
              </a:pathLst>
            </a:custGeom>
            <a:solidFill>
              <a:srgbClr val="0A3D85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914400" y="216203"/>
            <a:ext cx="17068800" cy="2246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A3D85"/>
                </a:solidFill>
                <a:latin typeface="Open Sauce SemiBold Bold"/>
              </a:rPr>
              <a:t>A REAÇÃO </a:t>
            </a:r>
          </a:p>
          <a:p>
            <a:pPr algn="ctr">
              <a:lnSpc>
                <a:spcPts val="93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A3D85"/>
                </a:solidFill>
                <a:latin typeface="Open Sauce SemiBold Bold"/>
              </a:rPr>
              <a:t>CPI DOS FUNDOS - GREENFILD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5399" y="3340670"/>
            <a:ext cx="14782801" cy="4907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E8E8"/>
                </a:solidFill>
                <a:latin typeface="Open Sans"/>
              </a:rPr>
              <a:t>. </a:t>
            </a:r>
            <a:r>
              <a:rPr lang="en-US" sz="2499" b="1" dirty="0">
                <a:solidFill>
                  <a:srgbClr val="002060"/>
                </a:solidFill>
                <a:latin typeface="Open Sans"/>
              </a:rPr>
              <a:t>CRIMINALIZAÇÃO DOS GESTORES LIGADOS AOS PARTICIPANTES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. CRIMINALIZAÇÃO DOS GESTORES INDICADOS PELOS GOVERNOS DE 2003 A 2016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. CRIMINALIZAÇÃO DE INVESTIMENTOS </a:t>
            </a:r>
            <a:r>
              <a:rPr lang="en-US" sz="2499" dirty="0">
                <a:solidFill>
                  <a:srgbClr val="E8E8E8"/>
                </a:solidFill>
                <a:latin typeface="Open Sans"/>
              </a:rPr>
              <a:t>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. ATUAÇÃO DO ÓRGÃO DE FISCALIZAÇÃO – PROJETO DE PODER? </a:t>
            </a: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E8E8"/>
                </a:solidFill>
                <a:latin typeface="Open San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400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421" b="5739"/>
          <a:stretch>
            <a:fillRect/>
          </a:stretch>
        </p:blipFill>
        <p:spPr>
          <a:xfrm>
            <a:off x="0" y="-6123"/>
            <a:ext cx="18298886" cy="102931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559131" y="3814080"/>
            <a:ext cx="1728869" cy="2767274"/>
            <a:chOff x="0" y="0"/>
            <a:chExt cx="630696" cy="10095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0696" cy="1009509"/>
            </a:xfrm>
            <a:custGeom>
              <a:avLst/>
              <a:gdLst/>
              <a:ahLst/>
              <a:cxnLst/>
              <a:rect l="l" t="t" r="r" b="b"/>
              <a:pathLst>
                <a:path w="630696" h="1009509">
                  <a:moveTo>
                    <a:pt x="0" y="0"/>
                  </a:moveTo>
                  <a:lnTo>
                    <a:pt x="630696" y="0"/>
                  </a:lnTo>
                  <a:lnTo>
                    <a:pt x="630696" y="1009509"/>
                  </a:lnTo>
                  <a:lnTo>
                    <a:pt x="0" y="1009509"/>
                  </a:lnTo>
                  <a:close/>
                </a:path>
              </a:pathLst>
            </a:custGeom>
            <a:solidFill>
              <a:srgbClr val="0A3D85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061357" y="723899"/>
            <a:ext cx="16921842" cy="1053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A3D85"/>
                </a:solidFill>
                <a:latin typeface="Open Sauce SemiBold Bold"/>
              </a:rPr>
              <a:t>E OS PARTICIPANTES ?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8201" y="3340671"/>
            <a:ext cx="15544800" cy="5805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DE FORMA GERAL “COMPRARAM” A NARRATIVA CONTRA OS GESTORES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 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 marL="342900" indent="-34290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POR DESCONHECIMENTO DO FUNCIONAMENTO DAS ENTIDADES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2499" dirty="0">
                <a:solidFill>
                  <a:srgbClr val="E8E8E8"/>
                </a:solidFill>
                <a:latin typeface="Open Sans"/>
              </a:rPr>
              <a:t> </a:t>
            </a:r>
          </a:p>
          <a:p>
            <a:pPr marL="324000" indent="-64800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 marL="342900" indent="-34290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PELO IMPACTO DOS EQUACIONAMENTO DOS DÉFICITS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 marL="342900" indent="-34290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99" b="1" dirty="0">
                <a:solidFill>
                  <a:srgbClr val="002060"/>
                </a:solidFill>
                <a:latin typeface="Open Sans"/>
              </a:rPr>
              <a:t>PELA MANIPULAÇÃO DAS INFORMAÇÕES </a:t>
            </a:r>
          </a:p>
          <a:p>
            <a:pPr marL="342900" indent="-34290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99" b="1" dirty="0">
              <a:solidFill>
                <a:srgbClr val="002060"/>
              </a:solidFill>
              <a:latin typeface="Open Sans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E8E8E8"/>
              </a:solidFill>
              <a:latin typeface="Open Sans"/>
            </a:endParaRPr>
          </a:p>
          <a:p>
            <a:pPr marL="324000" indent="-457200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E8E8E8"/>
                </a:solidFill>
                <a:latin typeface="Open San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95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599101"/>
            <a:chOff x="0" y="0"/>
            <a:chExt cx="19872376" cy="93041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72376" cy="9304166"/>
            </a:xfrm>
            <a:custGeom>
              <a:avLst/>
              <a:gdLst/>
              <a:ahLst/>
              <a:cxnLst/>
              <a:rect l="l" t="t" r="r" b="b"/>
              <a:pathLst>
                <a:path w="19872376" h="9304166">
                  <a:moveTo>
                    <a:pt x="0" y="0"/>
                  </a:moveTo>
                  <a:lnTo>
                    <a:pt x="0" y="9304166"/>
                  </a:lnTo>
                  <a:lnTo>
                    <a:pt x="19872376" y="9304166"/>
                  </a:lnTo>
                  <a:lnTo>
                    <a:pt x="19872376" y="0"/>
                  </a:lnTo>
                  <a:lnTo>
                    <a:pt x="0" y="0"/>
                  </a:lnTo>
                  <a:close/>
                  <a:moveTo>
                    <a:pt x="19811417" y="9243206"/>
                  </a:moveTo>
                  <a:lnTo>
                    <a:pt x="59690" y="9243206"/>
                  </a:lnTo>
                  <a:lnTo>
                    <a:pt x="59690" y="59690"/>
                  </a:lnTo>
                  <a:lnTo>
                    <a:pt x="19811417" y="59690"/>
                  </a:lnTo>
                  <a:lnTo>
                    <a:pt x="19811417" y="9243206"/>
                  </a:lnTo>
                  <a:close/>
                </a:path>
              </a:pathLst>
            </a:custGeom>
            <a:solidFill>
              <a:srgbClr val="71BF4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524001" y="3233409"/>
            <a:ext cx="1493520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62"/>
              </a:lnSpc>
            </a:pPr>
            <a:r>
              <a:rPr lang="en-US" sz="9323" spc="438" dirty="0">
                <a:solidFill>
                  <a:srgbClr val="00B050"/>
                </a:solidFill>
                <a:latin typeface="Open Sauce SemiBold Bold"/>
              </a:rPr>
              <a:t>OBRIGADA </a:t>
            </a:r>
          </a:p>
          <a:p>
            <a:pPr algn="ctr">
              <a:lnSpc>
                <a:spcPts val="10162"/>
              </a:lnSpc>
            </a:pPr>
            <a:r>
              <a:rPr lang="en-US" sz="9323" spc="438" dirty="0">
                <a:solidFill>
                  <a:srgbClr val="00B050"/>
                </a:solidFill>
                <a:latin typeface="Open Sauce SemiBold Bold"/>
              </a:rPr>
              <a:t>CLAUDIA  RICALDONI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00632" y="1828800"/>
            <a:ext cx="1286735" cy="3216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275</Words>
  <Application>Microsoft Office PowerPoint</Application>
  <PresentationFormat>Personalizar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Open Sauce SemiBold</vt:lpstr>
      <vt:lpstr>Arial</vt:lpstr>
      <vt:lpstr>Calibri</vt:lpstr>
      <vt:lpstr>Open Sans</vt:lpstr>
      <vt:lpstr>Open Sauce SemiBold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Anapar</dc:title>
  <dc:creator>Patrícia C</dc:creator>
  <cp:lastModifiedBy>Claudia Muinhos Ricaldoni</cp:lastModifiedBy>
  <cp:revision>10</cp:revision>
  <dcterms:created xsi:type="dcterms:W3CDTF">2006-08-16T00:00:00Z</dcterms:created>
  <dcterms:modified xsi:type="dcterms:W3CDTF">2023-05-23T13:56:42Z</dcterms:modified>
  <dc:identifier>DAFX2562cuo</dc:identifier>
</cp:coreProperties>
</file>