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42" r:id="rId3"/>
    <p:sldId id="3430" r:id="rId4"/>
    <p:sldId id="3431" r:id="rId5"/>
    <p:sldId id="3432" r:id="rId6"/>
    <p:sldId id="3433" r:id="rId7"/>
    <p:sldId id="3429" r:id="rId8"/>
    <p:sldId id="3399" r:id="rId9"/>
    <p:sldId id="3410" r:id="rId10"/>
    <p:sldId id="3345" r:id="rId11"/>
    <p:sldId id="3401" r:id="rId12"/>
    <p:sldId id="3400" r:id="rId13"/>
    <p:sldId id="3434" r:id="rId14"/>
    <p:sldId id="3402" r:id="rId15"/>
    <p:sldId id="3393" r:id="rId16"/>
    <p:sldId id="3395" r:id="rId17"/>
    <p:sldId id="3396" r:id="rId18"/>
    <p:sldId id="3376" r:id="rId19"/>
    <p:sldId id="3408" r:id="rId20"/>
    <p:sldId id="3367" r:id="rId21"/>
    <p:sldId id="3390" r:id="rId22"/>
    <p:sldId id="3435" r:id="rId23"/>
    <p:sldId id="3436" r:id="rId24"/>
    <p:sldId id="3368" r:id="rId25"/>
    <p:sldId id="3392" r:id="rId26"/>
    <p:sldId id="3370" r:id="rId27"/>
    <p:sldId id="3372" r:id="rId28"/>
    <p:sldId id="3419" r:id="rId29"/>
    <p:sldId id="3409" r:id="rId30"/>
    <p:sldId id="259" r:id="rId3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58C"/>
    <a:srgbClr val="FF6600"/>
    <a:srgbClr val="46717D"/>
    <a:srgbClr val="4E5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4800" cy="154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Taxa%20de%20Adm\Simulador%20Adm_26052021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Renda Familiar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Fase de Acumulação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9204152249135158E-3"/>
                  <c:y val="3.609021986616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C8-45DB-8625-3A75BE24DBF4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r>
                      <a:rPr lang="en-US" dirty="0"/>
                      <a:t>12.000,00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C8-45DB-8625-3A75BE24D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Plan1!$C$5:$C$65</c:f>
              <c:numCache>
                <c:formatCode>General</c:formatCode>
                <c:ptCount val="61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</c:numCache>
            </c:numRef>
          </c:cat>
          <c:val>
            <c:numRef>
              <c:f>Plan1!$D$5:$D$65</c:f>
              <c:numCache>
                <c:formatCode>_(* #,##0.00_);_(* \(#,##0.00\);_(* "-"??_);_(@_)</c:formatCode>
                <c:ptCount val="61"/>
                <c:pt idx="0">
                  <c:v>5000</c:v>
                </c:pt>
                <c:pt idx="1">
                  <c:v>5150</c:v>
                </c:pt>
                <c:pt idx="2">
                  <c:v>5304.5</c:v>
                </c:pt>
                <c:pt idx="3">
                  <c:v>5463.6350000000002</c:v>
                </c:pt>
                <c:pt idx="4">
                  <c:v>5627.5440500000004</c:v>
                </c:pt>
                <c:pt idx="5">
                  <c:v>5796.3703715000001</c:v>
                </c:pt>
                <c:pt idx="6">
                  <c:v>5970.2614826449999</c:v>
                </c:pt>
                <c:pt idx="7">
                  <c:v>6149.3693271243501</c:v>
                </c:pt>
                <c:pt idx="8">
                  <c:v>6333.8504069380806</c:v>
                </c:pt>
                <c:pt idx="9">
                  <c:v>6523.865919146223</c:v>
                </c:pt>
                <c:pt idx="10">
                  <c:v>6719.5818967206096</c:v>
                </c:pt>
                <c:pt idx="11">
                  <c:v>6921.1693536222283</c:v>
                </c:pt>
                <c:pt idx="12">
                  <c:v>7128.8044342308949</c:v>
                </c:pt>
                <c:pt idx="13">
                  <c:v>7342.6685672578224</c:v>
                </c:pt>
                <c:pt idx="14">
                  <c:v>7562.9486242755574</c:v>
                </c:pt>
                <c:pt idx="15">
                  <c:v>7789.8370830038248</c:v>
                </c:pt>
                <c:pt idx="16">
                  <c:v>8023.53219549394</c:v>
                </c:pt>
                <c:pt idx="17">
                  <c:v>8264.2381613587586</c:v>
                </c:pt>
                <c:pt idx="18">
                  <c:v>8512.1653061995221</c:v>
                </c:pt>
                <c:pt idx="19">
                  <c:v>8767.5302653855088</c:v>
                </c:pt>
                <c:pt idx="20">
                  <c:v>9030.5561733470749</c:v>
                </c:pt>
                <c:pt idx="21">
                  <c:v>9301.4728585474877</c:v>
                </c:pt>
                <c:pt idx="22">
                  <c:v>9580.5170443039133</c:v>
                </c:pt>
                <c:pt idx="23">
                  <c:v>9867.9325556330314</c:v>
                </c:pt>
                <c:pt idx="24">
                  <c:v>10163.970532302023</c:v>
                </c:pt>
                <c:pt idx="25">
                  <c:v>10468.889648271084</c:v>
                </c:pt>
                <c:pt idx="26">
                  <c:v>10782.956337719217</c:v>
                </c:pt>
                <c:pt idx="27">
                  <c:v>11106.445027850794</c:v>
                </c:pt>
                <c:pt idx="28">
                  <c:v>11439.638378686317</c:v>
                </c:pt>
                <c:pt idx="29">
                  <c:v>11782.827530046907</c:v>
                </c:pt>
                <c:pt idx="30">
                  <c:v>12136.312355948314</c:v>
                </c:pt>
                <c:pt idx="31">
                  <c:v>12500.401726626764</c:v>
                </c:pt>
                <c:pt idx="32">
                  <c:v>12875.413778425567</c:v>
                </c:pt>
                <c:pt idx="33">
                  <c:v>13261.676191778335</c:v>
                </c:pt>
                <c:pt idx="34">
                  <c:v>13659.526477531686</c:v>
                </c:pt>
                <c:pt idx="35">
                  <c:v>14069.312271857638</c:v>
                </c:pt>
                <c:pt idx="36">
                  <c:v>14491.391640013368</c:v>
                </c:pt>
                <c:pt idx="37">
                  <c:v>14926.133389213768</c:v>
                </c:pt>
                <c:pt idx="38">
                  <c:v>15373.917390890181</c:v>
                </c:pt>
                <c:pt idx="39">
                  <c:v>15835.134912616886</c:v>
                </c:pt>
                <c:pt idx="40">
                  <c:v>16310.188959995394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C8-45DB-8625-3A75BE24DBF4}"/>
            </c:ext>
          </c:extLst>
        </c:ser>
        <c:ser>
          <c:idx val="1"/>
          <c:order val="1"/>
          <c:tx>
            <c:v>Fase de Usufruto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1"/>
              <c:layout>
                <c:manualLayout>
                  <c:x val="-5.2083333333334857E-3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7.507,49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C8-45DB-8625-3A75BE24D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Plan1!$C$5:$C$65</c:f>
              <c:numCache>
                <c:formatCode>General</c:formatCode>
                <c:ptCount val="61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</c:numCache>
            </c:numRef>
          </c:cat>
          <c:val>
            <c:numRef>
              <c:f>Plan1!$E$5:$E$65</c:f>
              <c:numCache>
                <c:formatCode>General</c:formatCode>
                <c:ptCount val="61"/>
                <c:pt idx="40" formatCode="_(* #,##0.00_);_(* \(#,##0.00\);_(* &quot;-&quot;??_);_(@_)">
                  <c:v>16310.188959995394</c:v>
                </c:pt>
                <c:pt idx="41" formatCode="_(* #,##0.00_);_(* \(#,##0.00\);_(* &quot;-&quot;??_);_(@_)">
                  <c:v>6500</c:v>
                </c:pt>
                <c:pt idx="42" formatCode="_(* #,##0.00_);_(* \(#,##0.00\);_(* &quot;-&quot;??_);_(@_)">
                  <c:v>6500</c:v>
                </c:pt>
                <c:pt idx="43" formatCode="_(* #,##0.00_);_(* \(#,##0.00\);_(* &quot;-&quot;??_);_(@_)">
                  <c:v>6500</c:v>
                </c:pt>
                <c:pt idx="44" formatCode="_(* #,##0.00_);_(* \(#,##0.00\);_(* &quot;-&quot;??_);_(@_)">
                  <c:v>6500</c:v>
                </c:pt>
                <c:pt idx="45" formatCode="_(* #,##0.00_);_(* \(#,##0.00\);_(* &quot;-&quot;??_);_(@_)">
                  <c:v>6500</c:v>
                </c:pt>
                <c:pt idx="46" formatCode="_(* #,##0.00_);_(* \(#,##0.00\);_(* &quot;-&quot;??_);_(@_)">
                  <c:v>6500</c:v>
                </c:pt>
                <c:pt idx="47" formatCode="_(* #,##0.00_);_(* \(#,##0.00\);_(* &quot;-&quot;??_);_(@_)">
                  <c:v>6500</c:v>
                </c:pt>
                <c:pt idx="48" formatCode="_(* #,##0.00_);_(* \(#,##0.00\);_(* &quot;-&quot;??_);_(@_)">
                  <c:v>6500</c:v>
                </c:pt>
                <c:pt idx="49" formatCode="_(* #,##0.00_);_(* \(#,##0.00\);_(* &quot;-&quot;??_);_(@_)">
                  <c:v>6500</c:v>
                </c:pt>
                <c:pt idx="50" formatCode="_(* #,##0.00_);_(* \(#,##0.00\);_(* &quot;-&quot;??_);_(@_)">
                  <c:v>6500</c:v>
                </c:pt>
                <c:pt idx="51" formatCode="_(* #,##0.00_);_(* \(#,##0.00\);_(* &quot;-&quot;??_);_(@_)">
                  <c:v>6500</c:v>
                </c:pt>
                <c:pt idx="52" formatCode="_(* #,##0.00_);_(* \(#,##0.00\);_(* &quot;-&quot;??_);_(@_)">
                  <c:v>6500</c:v>
                </c:pt>
                <c:pt idx="53" formatCode="_(* #,##0.00_);_(* \(#,##0.00\);_(* &quot;-&quot;??_);_(@_)">
                  <c:v>6500</c:v>
                </c:pt>
                <c:pt idx="54" formatCode="_(* #,##0.00_);_(* \(#,##0.00\);_(* &quot;-&quot;??_);_(@_)">
                  <c:v>6500</c:v>
                </c:pt>
                <c:pt idx="55" formatCode="_(* #,##0.00_);_(* \(#,##0.00\);_(* &quot;-&quot;??_);_(@_)">
                  <c:v>6500</c:v>
                </c:pt>
                <c:pt idx="56" formatCode="_(* #,##0.00_);_(* \(#,##0.00\);_(* &quot;-&quot;??_);_(@_)">
                  <c:v>6500</c:v>
                </c:pt>
                <c:pt idx="57" formatCode="_(* #,##0.00_);_(* \(#,##0.00\);_(* &quot;-&quot;??_);_(@_)">
                  <c:v>6500</c:v>
                </c:pt>
                <c:pt idx="58" formatCode="_(* #,##0.00_);_(* \(#,##0.00\);_(* &quot;-&quot;??_);_(@_)">
                  <c:v>6500</c:v>
                </c:pt>
                <c:pt idx="59" formatCode="_(* #,##0.00_);_(* \(#,##0.00\);_(* &quot;-&quot;??_);_(@_)">
                  <c:v>6500</c:v>
                </c:pt>
                <c:pt idx="60" formatCode="_(* #,##0.00_);_(* \(#,##0.00\);_(* &quot;-&quot;??_);_(@_)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C8-45DB-8625-3A75BE24D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0561200"/>
        <c:axId val="-100564464"/>
      </c:lineChart>
      <c:catAx>
        <c:axId val="-10056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/>
                  <a:t>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0564464"/>
        <c:crosses val="autoZero"/>
        <c:auto val="1"/>
        <c:lblAlgn val="ctr"/>
        <c:lblOffset val="100"/>
        <c:tickLblSkip val="10"/>
        <c:noMultiLvlLbl val="0"/>
      </c:catAx>
      <c:valAx>
        <c:axId val="-10056446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1005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Evoução Reserva Acumulada - R$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37674418604651"/>
          <c:y val="9.2410918246421503E-2"/>
          <c:w val="0.84301033591731256"/>
          <c:h val="0.64110884911592825"/>
        </c:manualLayout>
      </c:layout>
      <c:lineChart>
        <c:grouping val="standard"/>
        <c:varyColors val="0"/>
        <c:ser>
          <c:idx val="0"/>
          <c:order val="0"/>
          <c:tx>
            <c:strRef>
              <c:f>Plan1!$C$3</c:f>
              <c:strCache>
                <c:ptCount val="1"/>
                <c:pt idx="0">
                  <c:v>Funpresp (Carreg: 2,5%; Adm: 0%)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Plan1!$B$4:$B$424</c:f>
              <c:numCache>
                <c:formatCode>General</c:formatCode>
                <c:ptCount val="4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</c:numCache>
            </c:numRef>
          </c:cat>
          <c:val>
            <c:numRef>
              <c:f>Plan1!$C$4:$C$424</c:f>
              <c:numCache>
                <c:formatCode>_(* #,##0.00_);_(* \(#,##0.00\);_(* "-"??_);_(@_)</c:formatCode>
                <c:ptCount val="421"/>
                <c:pt idx="0">
                  <c:v>0</c:v>
                </c:pt>
                <c:pt idx="1">
                  <c:v>1950</c:v>
                </c:pt>
                <c:pt idx="2">
                  <c:v>3906.3837925752878</c:v>
                </c:pt>
                <c:pt idx="3">
                  <c:v>5869.1722766015791</c:v>
                </c:pt>
                <c:pt idx="4">
                  <c:v>7838.3864193720683</c:v>
                </c:pt>
                <c:pt idx="5">
                  <c:v>9814.0472568214136</c:v>
                </c:pt>
                <c:pt idx="6">
                  <c:v>11796.175893750449</c:v>
                </c:pt>
                <c:pt idx="7">
                  <c:v>13784.793504051635</c:v>
                </c:pt>
                <c:pt idx="8">
                  <c:v>15779.921330935245</c:v>
                </c:pt>
                <c:pt idx="9">
                  <c:v>17781.580687156296</c:v>
                </c:pt>
                <c:pt idx="10">
                  <c:v>19789.792955242221</c:v>
                </c:pt>
                <c:pt idx="11">
                  <c:v>21804.579587721277</c:v>
                </c:pt>
                <c:pt idx="12">
                  <c:v>23825.962107351723</c:v>
                </c:pt>
                <c:pt idx="13">
                  <c:v>25853.962107351723</c:v>
                </c:pt>
                <c:pt idx="14">
                  <c:v>27888.601251630025</c:v>
                </c:pt>
                <c:pt idx="15">
                  <c:v>29929.901275017368</c:v>
                </c:pt>
                <c:pt idx="16">
                  <c:v>31977.883983498679</c:v>
                </c:pt>
                <c:pt idx="17">
                  <c:v>34032.571254445997</c:v>
                </c:pt>
                <c:pt idx="18">
                  <c:v>36093.985036852195</c:v>
                </c:pt>
                <c:pt idx="19">
                  <c:v>38162.147351565429</c:v>
                </c:pt>
                <c:pt idx="20">
                  <c:v>40237.080291524384</c:v>
                </c:pt>
                <c:pt idx="21">
                  <c:v>42318.806021994278</c:v>
                </c:pt>
                <c:pt idx="22">
                  <c:v>44407.346780803637</c:v>
                </c:pt>
                <c:pt idx="23">
                  <c:v>46502.724878581859</c:v>
                </c:pt>
                <c:pt idx="24">
                  <c:v>48604.962698997522</c:v>
                </c:pt>
                <c:pt idx="25">
                  <c:v>50714.082698997525</c:v>
                </c:pt>
                <c:pt idx="26">
                  <c:v>52830.107409046956</c:v>
                </c:pt>
                <c:pt idx="27">
                  <c:v>54953.059433369795</c:v>
                </c:pt>
                <c:pt idx="28">
                  <c:v>57082.961450190356</c:v>
                </c:pt>
                <c:pt idx="29">
                  <c:v>59219.836211975569</c:v>
                </c:pt>
                <c:pt idx="30">
                  <c:v>61363.706545678018</c:v>
                </c:pt>
                <c:pt idx="31">
                  <c:v>63514.595352979784</c:v>
                </c:pt>
                <c:pt idx="32">
                  <c:v>65672.525610537094</c:v>
                </c:pt>
                <c:pt idx="33">
                  <c:v>67837.520370225786</c:v>
                </c:pt>
                <c:pt idx="34">
                  <c:v>70009.602759387519</c:v>
                </c:pt>
                <c:pt idx="35">
                  <c:v>72188.795981076866</c:v>
                </c:pt>
                <c:pt idx="36">
                  <c:v>74375.123314309152</c:v>
                </c:pt>
                <c:pt idx="37">
                  <c:v>76568.608114309158</c:v>
                </c:pt>
                <c:pt idx="38">
                  <c:v>78769.27381276057</c:v>
                </c:pt>
                <c:pt idx="39">
                  <c:v>80977.143918056317</c:v>
                </c:pt>
                <c:pt idx="40">
                  <c:v>83192.242015549709</c:v>
                </c:pt>
                <c:pt idx="41">
                  <c:v>85414.591767806342</c:v>
                </c:pt>
                <c:pt idx="42">
                  <c:v>87644.216914856894</c:v>
                </c:pt>
                <c:pt idx="43">
                  <c:v>89881.141274450725</c:v>
                </c:pt>
                <c:pt idx="44">
                  <c:v>92125.38874231033</c:v>
                </c:pt>
                <c:pt idx="45">
                  <c:v>94376.983292386576</c:v>
                </c:pt>
                <c:pt idx="46">
                  <c:v>96635.948977114778</c:v>
                </c:pt>
                <c:pt idx="47">
                  <c:v>98902.309927671697</c:v>
                </c:pt>
                <c:pt idx="48">
                  <c:v>101176.09035423328</c:v>
                </c:pt>
                <c:pt idx="49">
                  <c:v>103457.31454623329</c:v>
                </c:pt>
                <c:pt idx="50">
                  <c:v>105746.00687262276</c:v>
                </c:pt>
                <c:pt idx="51">
                  <c:v>108042.19178213035</c:v>
                </c:pt>
                <c:pt idx="52">
                  <c:v>110345.89380352348</c:v>
                </c:pt>
                <c:pt idx="53">
                  <c:v>112657.13754587037</c:v>
                </c:pt>
                <c:pt idx="54">
                  <c:v>114975.94769880293</c:v>
                </c:pt>
                <c:pt idx="55">
                  <c:v>117302.34903278053</c:v>
                </c:pt>
                <c:pt idx="56">
                  <c:v>119636.36639935453</c:v>
                </c:pt>
                <c:pt idx="57">
                  <c:v>121978.02473143382</c:v>
                </c:pt>
                <c:pt idx="58">
                  <c:v>124327.34904355116</c:v>
                </c:pt>
                <c:pt idx="59">
                  <c:v>126684.36443213037</c:v>
                </c:pt>
                <c:pt idx="60">
                  <c:v>129049.09607575442</c:v>
                </c:pt>
                <c:pt idx="61">
                  <c:v>131421.56923543444</c:v>
                </c:pt>
                <c:pt idx="62">
                  <c:v>133801.80925487948</c:v>
                </c:pt>
                <c:pt idx="63">
                  <c:v>136189.84156076738</c:v>
                </c:pt>
                <c:pt idx="64">
                  <c:v>138585.69166301625</c:v>
                </c:pt>
                <c:pt idx="65">
                  <c:v>140989.38515505701</c:v>
                </c:pt>
                <c:pt idx="66">
                  <c:v>143400.94771410688</c:v>
                </c:pt>
                <c:pt idx="67">
                  <c:v>145820.40510144358</c:v>
                </c:pt>
                <c:pt idx="68">
                  <c:v>148247.78316268054</c:v>
                </c:pt>
                <c:pt idx="69">
                  <c:v>150683.10782804299</c:v>
                </c:pt>
                <c:pt idx="70">
                  <c:v>153126.40511264504</c:v>
                </c:pt>
                <c:pt idx="71">
                  <c:v>155577.70111676742</c:v>
                </c:pt>
                <c:pt idx="72">
                  <c:v>158037.02202613643</c:v>
                </c:pt>
                <c:pt idx="73">
                  <c:v>160504.39411220365</c:v>
                </c:pt>
                <c:pt idx="74">
                  <c:v>162979.8437324265</c:v>
                </c:pt>
                <c:pt idx="75">
                  <c:v>165463.39733054989</c:v>
                </c:pt>
                <c:pt idx="76">
                  <c:v>167955.08143688869</c:v>
                </c:pt>
                <c:pt idx="77">
                  <c:v>170454.92266861111</c:v>
                </c:pt>
                <c:pt idx="78">
                  <c:v>172962.94773002298</c:v>
                </c:pt>
                <c:pt idx="79">
                  <c:v>175479.18341285313</c:v>
                </c:pt>
                <c:pt idx="80">
                  <c:v>178003.65659653957</c:v>
                </c:pt>
                <c:pt idx="81">
                  <c:v>180536.39424851653</c:v>
                </c:pt>
                <c:pt idx="82">
                  <c:v>183077.42342450266</c:v>
                </c:pt>
                <c:pt idx="83">
                  <c:v>185626.77126878992</c:v>
                </c:pt>
                <c:pt idx="84">
                  <c:v>188184.46501453369</c:v>
                </c:pt>
                <c:pt idx="85">
                  <c:v>190750.5319840436</c:v>
                </c:pt>
                <c:pt idx="86">
                  <c:v>193324.99958907536</c:v>
                </c:pt>
                <c:pt idx="87">
                  <c:v>195907.8953311237</c:v>
                </c:pt>
                <c:pt idx="88">
                  <c:v>198499.24680171607</c:v>
                </c:pt>
                <c:pt idx="89">
                  <c:v>201099.08168270736</c:v>
                </c:pt>
                <c:pt idx="90">
                  <c:v>203707.4277465757</c:v>
                </c:pt>
                <c:pt idx="91">
                  <c:v>206324.31285671907</c:v>
                </c:pt>
                <c:pt idx="92">
                  <c:v>208949.76496775297</c:v>
                </c:pt>
                <c:pt idx="93">
                  <c:v>211583.81212580903</c:v>
                </c:pt>
                <c:pt idx="94">
                  <c:v>214226.48246883458</c:v>
                </c:pt>
                <c:pt idx="95">
                  <c:v>216877.80422689335</c:v>
                </c:pt>
                <c:pt idx="96">
                  <c:v>219537.80572246687</c:v>
                </c:pt>
                <c:pt idx="97">
                  <c:v>222206.51537075717</c:v>
                </c:pt>
                <c:pt idx="98">
                  <c:v>224883.96167999023</c:v>
                </c:pt>
                <c:pt idx="99">
                  <c:v>227570.17325172049</c:v>
                </c:pt>
                <c:pt idx="100">
                  <c:v>230265.17878113655</c:v>
                </c:pt>
                <c:pt idx="101">
                  <c:v>232969.0070573675</c:v>
                </c:pt>
                <c:pt idx="102">
                  <c:v>235681.68696379059</c:v>
                </c:pt>
                <c:pt idx="103">
                  <c:v>238403.2474783397</c:v>
                </c:pt>
                <c:pt idx="104">
                  <c:v>241133.71767381497</c:v>
                </c:pt>
                <c:pt idx="105">
                  <c:v>243873.12671819326</c:v>
                </c:pt>
                <c:pt idx="106">
                  <c:v>246621.50387493984</c:v>
                </c:pt>
                <c:pt idx="107">
                  <c:v>249378.87850332094</c:v>
                </c:pt>
                <c:pt idx="108">
                  <c:v>252145.28005871741</c:v>
                </c:pt>
                <c:pt idx="109">
                  <c:v>254920.73809293931</c:v>
                </c:pt>
                <c:pt idx="110">
                  <c:v>257705.28225454167</c:v>
                </c:pt>
                <c:pt idx="111">
                  <c:v>260498.94228914115</c:v>
                </c:pt>
                <c:pt idx="112">
                  <c:v>263301.74803973385</c:v>
                </c:pt>
                <c:pt idx="113">
                  <c:v>266113.72944701405</c:v>
                </c:pt>
                <c:pt idx="114">
                  <c:v>268934.91654969408</c:v>
                </c:pt>
                <c:pt idx="115">
                  <c:v>271765.33948482515</c:v>
                </c:pt>
                <c:pt idx="116">
                  <c:v>274605.02848811942</c:v>
                </c:pt>
                <c:pt idx="117">
                  <c:v>277454.01389427285</c:v>
                </c:pt>
                <c:pt idx="118">
                  <c:v>280312.32613728929</c:v>
                </c:pt>
                <c:pt idx="119">
                  <c:v>283179.99575080565</c:v>
                </c:pt>
                <c:pt idx="120">
                  <c:v>286057.05336841801</c:v>
                </c:pt>
                <c:pt idx="121">
                  <c:v>288943.52972400881</c:v>
                </c:pt>
                <c:pt idx="122">
                  <c:v>291839.4556520753</c:v>
                </c:pt>
                <c:pt idx="123">
                  <c:v>294744.86208805878</c:v>
                </c:pt>
                <c:pt idx="124">
                  <c:v>297659.78006867517</c:v>
                </c:pt>
                <c:pt idx="125">
                  <c:v>300584.2407322466</c:v>
                </c:pt>
                <c:pt idx="126">
                  <c:v>303518.27531903383</c:v>
                </c:pt>
                <c:pt idx="127">
                  <c:v>306461.91517157014</c:v>
                </c:pt>
                <c:pt idx="128">
                  <c:v>309415.19173499616</c:v>
                </c:pt>
                <c:pt idx="129">
                  <c:v>312378.13655739574</c:v>
                </c:pt>
                <c:pt idx="130">
                  <c:v>315350.78129013284</c:v>
                </c:pt>
                <c:pt idx="131">
                  <c:v>318333.15768818988</c:v>
                </c:pt>
                <c:pt idx="132">
                  <c:v>321325.29761050671</c:v>
                </c:pt>
                <c:pt idx="133">
                  <c:v>324327.23302032112</c:v>
                </c:pt>
                <c:pt idx="134">
                  <c:v>327338.99598551024</c:v>
                </c:pt>
                <c:pt idx="135">
                  <c:v>330360.61867893307</c:v>
                </c:pt>
                <c:pt idx="136">
                  <c:v>333392.13337877416</c:v>
                </c:pt>
                <c:pt idx="137">
                  <c:v>336433.57246888842</c:v>
                </c:pt>
                <c:pt idx="138">
                  <c:v>339484.96843914711</c:v>
                </c:pt>
                <c:pt idx="139">
                  <c:v>342546.35388578486</c:v>
                </c:pt>
                <c:pt idx="140">
                  <c:v>345617.76151174796</c:v>
                </c:pt>
                <c:pt idx="141">
                  <c:v>348699.2241270435</c:v>
                </c:pt>
                <c:pt idx="142">
                  <c:v>351790.77464909008</c:v>
                </c:pt>
                <c:pt idx="143">
                  <c:v>354892.44610306935</c:v>
                </c:pt>
                <c:pt idx="144">
                  <c:v>358004.27162227884</c:v>
                </c:pt>
                <c:pt idx="145">
                  <c:v>361126.28444848582</c:v>
                </c:pt>
                <c:pt idx="146">
                  <c:v>364258.51793228253</c:v>
                </c:pt>
                <c:pt idx="147">
                  <c:v>367401.00553344225</c:v>
                </c:pt>
                <c:pt idx="148">
                  <c:v>370553.78082127695</c:v>
                </c:pt>
                <c:pt idx="149">
                  <c:v>373716.8774749958</c:v>
                </c:pt>
                <c:pt idx="150">
                  <c:v>376890.32928406482</c:v>
                </c:pt>
                <c:pt idx="151">
                  <c:v>380074.17014856811</c:v>
                </c:pt>
                <c:pt idx="152">
                  <c:v>383268.43407956971</c:v>
                </c:pt>
                <c:pt idx="153">
                  <c:v>386473.1551994771</c:v>
                </c:pt>
                <c:pt idx="154">
                  <c:v>389688.36774240556</c:v>
                </c:pt>
                <c:pt idx="155">
                  <c:v>392914.10605454404</c:v>
                </c:pt>
                <c:pt idx="156">
                  <c:v>396150.40459452191</c:v>
                </c:pt>
                <c:pt idx="157">
                  <c:v>399397.29793377721</c:v>
                </c:pt>
                <c:pt idx="158">
                  <c:v>402654.82075692579</c:v>
                </c:pt>
                <c:pt idx="159">
                  <c:v>405923.00786213193</c:v>
                </c:pt>
                <c:pt idx="160">
                  <c:v>409201.89416148001</c:v>
                </c:pt>
                <c:pt idx="161">
                  <c:v>412491.51468134759</c:v>
                </c:pt>
                <c:pt idx="162">
                  <c:v>415791.90456277941</c:v>
                </c:pt>
                <c:pt idx="163">
                  <c:v>419103.09906186286</c:v>
                </c:pt>
                <c:pt idx="164">
                  <c:v>422425.13355010451</c:v>
                </c:pt>
                <c:pt idx="165">
                  <c:v>425758.04351480817</c:v>
                </c:pt>
                <c:pt idx="166">
                  <c:v>429101.8645594538</c:v>
                </c:pt>
                <c:pt idx="167">
                  <c:v>432456.6324040778</c:v>
                </c:pt>
                <c:pt idx="168">
                  <c:v>435822.38288565481</c:v>
                </c:pt>
                <c:pt idx="169">
                  <c:v>439199.1519584803</c:v>
                </c:pt>
                <c:pt idx="170">
                  <c:v>442586.9756945548</c:v>
                </c:pt>
                <c:pt idx="171">
                  <c:v>445985.89028396917</c:v>
                </c:pt>
                <c:pt idx="172">
                  <c:v>449395.93203529122</c:v>
                </c:pt>
                <c:pt idx="173">
                  <c:v>452817.13737595349</c:v>
                </c:pt>
                <c:pt idx="174">
                  <c:v>456249.5428526426</c:v>
                </c:pt>
                <c:pt idx="175">
                  <c:v>459693.18513168936</c:v>
                </c:pt>
                <c:pt idx="176">
                  <c:v>463148.10099946067</c:v>
                </c:pt>
                <c:pt idx="177">
                  <c:v>466614.32736275246</c:v>
                </c:pt>
                <c:pt idx="178">
                  <c:v>470091.90124918387</c:v>
                </c:pt>
                <c:pt idx="179">
                  <c:v>473580.85980759282</c:v>
                </c:pt>
                <c:pt idx="180">
                  <c:v>477081.2403084329</c:v>
                </c:pt>
                <c:pt idx="181">
                  <c:v>480593.08014417143</c:v>
                </c:pt>
                <c:pt idx="182">
                  <c:v>484116.41682968894</c:v>
                </c:pt>
                <c:pt idx="183">
                  <c:v>487651.28800267988</c:v>
                </c:pt>
                <c:pt idx="184">
                  <c:v>491197.73142405477</c:v>
                </c:pt>
                <c:pt idx="185">
                  <c:v>494755.78497834358</c:v>
                </c:pt>
                <c:pt idx="186">
                  <c:v>498325.48667410022</c:v>
                </c:pt>
                <c:pt idx="187">
                  <c:v>501906.87464430887</c:v>
                </c:pt>
                <c:pt idx="188">
                  <c:v>505499.98714679107</c:v>
                </c:pt>
                <c:pt idx="189">
                  <c:v>509104.86256461457</c:v>
                </c:pt>
                <c:pt idx="190">
                  <c:v>512721.53940650326</c:v>
                </c:pt>
                <c:pt idx="191">
                  <c:v>516350.0563072486</c:v>
                </c:pt>
                <c:pt idx="192">
                  <c:v>519990.45202812226</c:v>
                </c:pt>
                <c:pt idx="193">
                  <c:v>523642.76545729034</c:v>
                </c:pt>
                <c:pt idx="194">
                  <c:v>527307.03561022854</c:v>
                </c:pt>
                <c:pt idx="195">
                  <c:v>530983.30163013912</c:v>
                </c:pt>
                <c:pt idx="196">
                  <c:v>534671.60278836905</c:v>
                </c:pt>
                <c:pt idx="197">
                  <c:v>538371.97848482942</c:v>
                </c:pt>
                <c:pt idx="198">
                  <c:v>542084.46824841632</c:v>
                </c:pt>
                <c:pt idx="199">
                  <c:v>545809.11173743336</c:v>
                </c:pt>
                <c:pt idx="200">
                  <c:v>549545.94874001481</c:v>
                </c:pt>
                <c:pt idx="201">
                  <c:v>553295.01917455124</c:v>
                </c:pt>
                <c:pt idx="202">
                  <c:v>557056.36309011548</c:v>
                </c:pt>
                <c:pt idx="203">
                  <c:v>560830.02066689066</c:v>
                </c:pt>
                <c:pt idx="204">
                  <c:v>564616.03221659933</c:v>
                </c:pt>
                <c:pt idx="205">
                  <c:v>568414.43818293407</c:v>
                </c:pt>
                <c:pt idx="206">
                  <c:v>572225.27914198977</c:v>
                </c:pt>
                <c:pt idx="207">
                  <c:v>576048.59580269677</c:v>
                </c:pt>
                <c:pt idx="208">
                  <c:v>579884.42900725594</c:v>
                </c:pt>
                <c:pt idx="209">
                  <c:v>583732.81973157474</c:v>
                </c:pt>
                <c:pt idx="210">
                  <c:v>587593.80908570508</c:v>
                </c:pt>
                <c:pt idx="211">
                  <c:v>591467.4383142828</c:v>
                </c:pt>
                <c:pt idx="212">
                  <c:v>595353.74879696756</c:v>
                </c:pt>
                <c:pt idx="213">
                  <c:v>599252.78204888548</c:v>
                </c:pt>
                <c:pt idx="214">
                  <c:v>603164.57972107234</c:v>
                </c:pt>
                <c:pt idx="215">
                  <c:v>607089.18360091851</c:v>
                </c:pt>
                <c:pt idx="216">
                  <c:v>611026.6356126155</c:v>
                </c:pt>
                <c:pt idx="217">
                  <c:v>614976.97781760374</c:v>
                </c:pt>
                <c:pt idx="218">
                  <c:v>618940.25241502165</c:v>
                </c:pt>
                <c:pt idx="219">
                  <c:v>622916.50174215692</c:v>
                </c:pt>
                <c:pt idx="220">
                  <c:v>626905.76827489841</c:v>
                </c:pt>
                <c:pt idx="221">
                  <c:v>630908.09462818992</c:v>
                </c:pt>
                <c:pt idx="222">
                  <c:v>634923.52355648554</c:v>
                </c:pt>
                <c:pt idx="223">
                  <c:v>638952.09795420629</c:v>
                </c:pt>
                <c:pt idx="224">
                  <c:v>642993.86085619847</c:v>
                </c:pt>
                <c:pt idx="225">
                  <c:v>647048.85543819307</c:v>
                </c:pt>
                <c:pt idx="226">
                  <c:v>651117.1250172673</c:v>
                </c:pt>
                <c:pt idx="227">
                  <c:v>655198.71305230737</c:v>
                </c:pt>
                <c:pt idx="228">
                  <c:v>659293.66314447229</c:v>
                </c:pt>
                <c:pt idx="229">
                  <c:v>663402.01903765998</c:v>
                </c:pt>
                <c:pt idx="230">
                  <c:v>667523.8246189747</c:v>
                </c:pt>
                <c:pt idx="231">
                  <c:v>671659.12391919538</c:v>
                </c:pt>
                <c:pt idx="232">
                  <c:v>675807.96111324651</c:v>
                </c:pt>
                <c:pt idx="233">
                  <c:v>679970.38052066963</c:v>
                </c:pt>
                <c:pt idx="234">
                  <c:v>684146.42660609703</c:v>
                </c:pt>
                <c:pt idx="235">
                  <c:v>688336.14397972659</c:v>
                </c:pt>
                <c:pt idx="236">
                  <c:v>692539.57739779842</c:v>
                </c:pt>
                <c:pt idx="237">
                  <c:v>696756.77176307281</c:v>
                </c:pt>
                <c:pt idx="238">
                  <c:v>700987.77212531003</c:v>
                </c:pt>
                <c:pt idx="239">
                  <c:v>705232.62368175166</c:v>
                </c:pt>
                <c:pt idx="240">
                  <c:v>709491.37177760317</c:v>
                </c:pt>
                <c:pt idx="241">
                  <c:v>713764.06190651841</c:v>
                </c:pt>
                <c:pt idx="242">
                  <c:v>718050.73971108568</c:v>
                </c:pt>
                <c:pt idx="243">
                  <c:v>722351.45098331524</c:v>
                </c:pt>
                <c:pt idx="244">
                  <c:v>726666.24166512839</c:v>
                </c:pt>
                <c:pt idx="245">
                  <c:v>730995.1578488485</c:v>
                </c:pt>
                <c:pt idx="246">
                  <c:v>735338.245777693</c:v>
                </c:pt>
                <c:pt idx="247">
                  <c:v>739695.55184626777</c:v>
                </c:pt>
                <c:pt idx="248">
                  <c:v>744067.12260106253</c:v>
                </c:pt>
                <c:pt idx="249">
                  <c:v>748453.00474094786</c:v>
                </c:pt>
                <c:pt idx="250">
                  <c:v>752853.24511767458</c:v>
                </c:pt>
                <c:pt idx="251">
                  <c:v>757267.89073637384</c:v>
                </c:pt>
                <c:pt idx="252">
                  <c:v>761696.98875605932</c:v>
                </c:pt>
                <c:pt idx="253">
                  <c:v>766140.5864901311</c:v>
                </c:pt>
                <c:pt idx="254">
                  <c:v>770598.73140688101</c:v>
                </c:pt>
                <c:pt idx="255">
                  <c:v>775071.47112999973</c:v>
                </c:pt>
                <c:pt idx="256">
                  <c:v>779558.85343908542</c:v>
                </c:pt>
                <c:pt idx="257">
                  <c:v>784060.9262701543</c:v>
                </c:pt>
                <c:pt idx="258">
                  <c:v>788577.73771615268</c:v>
                </c:pt>
                <c:pt idx="259">
                  <c:v>793109.33602747042</c:v>
                </c:pt>
                <c:pt idx="260">
                  <c:v>797655.7696124569</c:v>
                </c:pt>
                <c:pt idx="261">
                  <c:v>802217.08703793772</c:v>
                </c:pt>
                <c:pt idx="262">
                  <c:v>806793.33702973358</c:v>
                </c:pt>
                <c:pt idx="263">
                  <c:v>811384.56847318087</c:v>
                </c:pt>
                <c:pt idx="264">
                  <c:v>815990.83041365386</c:v>
                </c:pt>
                <c:pt idx="265">
                  <c:v>820612.17205708858</c:v>
                </c:pt>
                <c:pt idx="266">
                  <c:v>825248.64277050854</c:v>
                </c:pt>
                <c:pt idx="267">
                  <c:v>829900.29208255198</c:v>
                </c:pt>
                <c:pt idx="268">
                  <c:v>834567.16968400113</c:v>
                </c:pt>
                <c:pt idx="269">
                  <c:v>839249.32542831276</c:v>
                </c:pt>
                <c:pt idx="270">
                  <c:v>843946.80933215108</c:v>
                </c:pt>
                <c:pt idx="271">
                  <c:v>848659.67157592159</c:v>
                </c:pt>
                <c:pt idx="272">
                  <c:v>853387.96250430751</c:v>
                </c:pt>
                <c:pt idx="273">
                  <c:v>858131.73262680753</c:v>
                </c:pt>
                <c:pt idx="274">
                  <c:v>862891.03261827515</c:v>
                </c:pt>
                <c:pt idx="275">
                  <c:v>867665.91331946035</c:v>
                </c:pt>
                <c:pt idx="276">
                  <c:v>872456.42573755223</c:v>
                </c:pt>
                <c:pt idx="277">
                  <c:v>877262.62104672438</c:v>
                </c:pt>
                <c:pt idx="278">
                  <c:v>882084.55058868113</c:v>
                </c:pt>
                <c:pt idx="279">
                  <c:v>886922.26587320631</c:v>
                </c:pt>
                <c:pt idx="280">
                  <c:v>891775.81857871346</c:v>
                </c:pt>
                <c:pt idx="281">
                  <c:v>896645.26055279758</c:v>
                </c:pt>
                <c:pt idx="282">
                  <c:v>901530.64381278935</c:v>
                </c:pt>
                <c:pt idx="283">
                  <c:v>906432.0205463107</c:v>
                </c:pt>
                <c:pt idx="284">
                  <c:v>911349.44311183214</c:v>
                </c:pt>
                <c:pt idx="285">
                  <c:v>916282.96403923212</c:v>
                </c:pt>
                <c:pt idx="286">
                  <c:v>921232.6360303585</c:v>
                </c:pt>
                <c:pt idx="287">
                  <c:v>926198.51195959107</c:v>
                </c:pt>
                <c:pt idx="288">
                  <c:v>931180.64487440663</c:v>
                </c:pt>
                <c:pt idx="289">
                  <c:v>936179.08799594559</c:v>
                </c:pt>
                <c:pt idx="290">
                  <c:v>941193.89471958065</c:v>
                </c:pt>
                <c:pt idx="291">
                  <c:v>946225.11861548689</c:v>
                </c:pt>
                <c:pt idx="292">
                  <c:v>951272.81342921429</c:v>
                </c:pt>
                <c:pt idx="293">
                  <c:v>956337.0330822618</c:v>
                </c:pt>
                <c:pt idx="294">
                  <c:v>961417.83167265332</c:v>
                </c:pt>
                <c:pt idx="295">
                  <c:v>966515.26347551553</c:v>
                </c:pt>
                <c:pt idx="296">
                  <c:v>971629.38294365781</c:v>
                </c:pt>
                <c:pt idx="297">
                  <c:v>976760.24470815388</c:v>
                </c:pt>
                <c:pt idx="298">
                  <c:v>981907.9035789253</c:v>
                </c:pt>
                <c:pt idx="299">
                  <c:v>987072.41454532719</c:v>
                </c:pt>
                <c:pt idx="300">
                  <c:v>992253.83277673542</c:v>
                </c:pt>
                <c:pt idx="301">
                  <c:v>997452.21362313593</c:v>
                </c:pt>
                <c:pt idx="302">
                  <c:v>1002667.6126157164</c:v>
                </c:pt>
                <c:pt idx="303">
                  <c:v>1007900.0854674589</c:v>
                </c:pt>
                <c:pt idx="304">
                  <c:v>1013149.6880737355</c:v>
                </c:pt>
                <c:pt idx="305">
                  <c:v>1018416.4765129049</c:v>
                </c:pt>
                <c:pt idx="306">
                  <c:v>1023700.507046912</c:v>
                </c:pt>
                <c:pt idx="307">
                  <c:v>1029001.8361218887</c:v>
                </c:pt>
                <c:pt idx="308">
                  <c:v>1034320.5203687567</c:v>
                </c:pt>
                <c:pt idx="309">
                  <c:v>1039656.6166038326</c:v>
                </c:pt>
                <c:pt idx="310">
                  <c:v>1045010.1818294348</c:v>
                </c:pt>
                <c:pt idx="311">
                  <c:v>1050381.2732344926</c:v>
                </c:pt>
                <c:pt idx="312">
                  <c:v>1055769.9481951571</c:v>
                </c:pt>
                <c:pt idx="313">
                  <c:v>1061176.2642754137</c:v>
                </c:pt>
                <c:pt idx="314">
                  <c:v>1066600.2792276973</c:v>
                </c:pt>
                <c:pt idx="315">
                  <c:v>1072042.0509935094</c:v>
                </c:pt>
                <c:pt idx="316">
                  <c:v>1077501.6377040369</c:v>
                </c:pt>
                <c:pt idx="317">
                  <c:v>1082979.0976807731</c:v>
                </c:pt>
                <c:pt idx="318">
                  <c:v>1088474.4894361405</c:v>
                </c:pt>
                <c:pt idx="319">
                  <c:v>1093987.8716741162</c:v>
                </c:pt>
                <c:pt idx="320">
                  <c:v>1099519.3032908589</c:v>
                </c:pt>
                <c:pt idx="321">
                  <c:v>1105068.8433753378</c:v>
                </c:pt>
                <c:pt idx="322">
                  <c:v>1110636.5512099641</c:v>
                </c:pt>
                <c:pt idx="323">
                  <c:v>1116222.4862712245</c:v>
                </c:pt>
                <c:pt idx="324">
                  <c:v>1121826.7082303155</c:v>
                </c:pt>
                <c:pt idx="325">
                  <c:v>1127449.2769537824</c:v>
                </c:pt>
                <c:pt idx="326">
                  <c:v>1133090.2525041574</c:v>
                </c:pt>
                <c:pt idx="327">
                  <c:v>1138749.6951406021</c:v>
                </c:pt>
                <c:pt idx="328">
                  <c:v>1144427.6653195508</c:v>
                </c:pt>
                <c:pt idx="329">
                  <c:v>1150124.2236953564</c:v>
                </c:pt>
                <c:pt idx="330">
                  <c:v>1155839.4311209386</c:v>
                </c:pt>
                <c:pt idx="331">
                  <c:v>1161573.3486484333</c:v>
                </c:pt>
                <c:pt idx="332">
                  <c:v>1167326.0375298457</c:v>
                </c:pt>
                <c:pt idx="333">
                  <c:v>1173097.5592177038</c:v>
                </c:pt>
                <c:pt idx="334">
                  <c:v>1178887.9753657151</c:v>
                </c:pt>
                <c:pt idx="335">
                  <c:v>1184697.3478294257</c:v>
                </c:pt>
                <c:pt idx="336">
                  <c:v>1190525.7386668804</c:v>
                </c:pt>
                <c:pt idx="337">
                  <c:v>1196373.210139286</c:v>
                </c:pt>
                <c:pt idx="338">
                  <c:v>1202239.824711676</c:v>
                </c:pt>
                <c:pt idx="339">
                  <c:v>1208125.6450535785</c:v>
                </c:pt>
                <c:pt idx="340">
                  <c:v>1214030.7340396852</c:v>
                </c:pt>
                <c:pt idx="341">
                  <c:v>1219955.1547505232</c:v>
                </c:pt>
                <c:pt idx="342">
                  <c:v>1225898.9704731286</c:v>
                </c:pt>
                <c:pt idx="343">
                  <c:v>1231862.2447017231</c:v>
                </c:pt>
                <c:pt idx="344">
                  <c:v>1237845.0411383919</c:v>
                </c:pt>
                <c:pt idx="345">
                  <c:v>1243847.4236937643</c:v>
                </c:pt>
                <c:pt idx="346">
                  <c:v>1249869.4564876962</c:v>
                </c:pt>
                <c:pt idx="347">
                  <c:v>1255911.2038499552</c:v>
                </c:pt>
                <c:pt idx="348">
                  <c:v>1261972.7303209081</c:v>
                </c:pt>
                <c:pt idx="349">
                  <c:v>1268054.1006522099</c:v>
                </c:pt>
                <c:pt idx="350">
                  <c:v>1274155.3798074955</c:v>
                </c:pt>
                <c:pt idx="351">
                  <c:v>1280276.6329630741</c:v>
                </c:pt>
                <c:pt idx="352">
                  <c:v>1286417.9255086251</c:v>
                </c:pt>
                <c:pt idx="353">
                  <c:v>1292579.3230478964</c:v>
                </c:pt>
                <c:pt idx="354">
                  <c:v>1298760.8913994061</c:v>
                </c:pt>
                <c:pt idx="355">
                  <c:v>1304962.6965971445</c:v>
                </c:pt>
                <c:pt idx="356">
                  <c:v>1311184.8048912801</c:v>
                </c:pt>
                <c:pt idx="357">
                  <c:v>1317427.2827488675</c:v>
                </c:pt>
                <c:pt idx="358">
                  <c:v>1323690.1968545567</c:v>
                </c:pt>
                <c:pt idx="359">
                  <c:v>1329973.6141113061</c:v>
                </c:pt>
                <c:pt idx="360">
                  <c:v>1336277.6016410971</c:v>
                </c:pt>
                <c:pt idx="361">
                  <c:v>1342602.2267856509</c:v>
                </c:pt>
                <c:pt idx="362">
                  <c:v>1348947.557107148</c:v>
                </c:pt>
                <c:pt idx="363">
                  <c:v>1355313.6603889498</c:v>
                </c:pt>
                <c:pt idx="364">
                  <c:v>1361700.6046363227</c:v>
                </c:pt>
                <c:pt idx="365">
                  <c:v>1368108.4580771651</c:v>
                </c:pt>
                <c:pt idx="366">
                  <c:v>1374537.289162735</c:v>
                </c:pt>
                <c:pt idx="367">
                  <c:v>1380987.1665683829</c:v>
                </c:pt>
                <c:pt idx="368">
                  <c:v>1387458.1591942839</c:v>
                </c:pt>
                <c:pt idx="369">
                  <c:v>1393950.3361661746</c:v>
                </c:pt>
                <c:pt idx="370">
                  <c:v>1400463.7668360914</c:v>
                </c:pt>
                <c:pt idx="371">
                  <c:v>1406998.5207831108</c:v>
                </c:pt>
                <c:pt idx="372">
                  <c:v>1413554.6678140934</c:v>
                </c:pt>
                <c:pt idx="373">
                  <c:v>1420132.2779644295</c:v>
                </c:pt>
                <c:pt idx="374">
                  <c:v>1426731.4214987864</c:v>
                </c:pt>
                <c:pt idx="375">
                  <c:v>1433352.1689118603</c:v>
                </c:pt>
                <c:pt idx="376">
                  <c:v>1439994.5909291282</c:v>
                </c:pt>
                <c:pt idx="377">
                  <c:v>1446658.7585076042</c:v>
                </c:pt>
                <c:pt idx="378">
                  <c:v>1453344.7428365971</c:v>
                </c:pt>
                <c:pt idx="379">
                  <c:v>1460052.615338471</c:v>
                </c:pt>
                <c:pt idx="380">
                  <c:v>1466782.4476694081</c:v>
                </c:pt>
                <c:pt idx="381">
                  <c:v>1473534.3117201745</c:v>
                </c:pt>
                <c:pt idx="382">
                  <c:v>1480308.2796168879</c:v>
                </c:pt>
                <c:pt idx="383">
                  <c:v>1487104.4237217882</c:v>
                </c:pt>
                <c:pt idx="384">
                  <c:v>1493922.8166340103</c:v>
                </c:pt>
                <c:pt idx="385">
                  <c:v>1500763.5311903597</c:v>
                </c:pt>
                <c:pt idx="386">
                  <c:v>1507626.640466091</c:v>
                </c:pt>
                <c:pt idx="387">
                  <c:v>1514512.2177756878</c:v>
                </c:pt>
                <c:pt idx="388">
                  <c:v>1521420.3366736465</c:v>
                </c:pt>
                <c:pt idx="389">
                  <c:v>1528351.0709552614</c:v>
                </c:pt>
                <c:pt idx="390">
                  <c:v>1535304.4946574138</c:v>
                </c:pt>
                <c:pt idx="391">
                  <c:v>1542280.6820593625</c:v>
                </c:pt>
                <c:pt idx="392">
                  <c:v>1549279.7076835372</c:v>
                </c:pt>
                <c:pt idx="393">
                  <c:v>1556301.6462963342</c:v>
                </c:pt>
                <c:pt idx="394">
                  <c:v>1563346.5729089163</c:v>
                </c:pt>
                <c:pt idx="395">
                  <c:v>1570414.5627780126</c:v>
                </c:pt>
                <c:pt idx="396">
                  <c:v>1577505.6914067236</c:v>
                </c:pt>
                <c:pt idx="397">
                  <c:v>1584620.0345453271</c:v>
                </c:pt>
                <c:pt idx="398">
                  <c:v>1591757.6681920874</c:v>
                </c:pt>
                <c:pt idx="399">
                  <c:v>1598918.6685940681</c:v>
                </c:pt>
                <c:pt idx="400">
                  <c:v>1606103.112247945</c:v>
                </c:pt>
                <c:pt idx="401">
                  <c:v>1613311.0759008247</c:v>
                </c:pt>
                <c:pt idx="402">
                  <c:v>1620542.6365510635</c:v>
                </c:pt>
                <c:pt idx="403">
                  <c:v>1627797.8714490903</c:v>
                </c:pt>
                <c:pt idx="404">
                  <c:v>1635076.858098232</c:v>
                </c:pt>
                <c:pt idx="405">
                  <c:v>1642379.6742555411</c:v>
                </c:pt>
                <c:pt idx="406">
                  <c:v>1649706.3979326263</c:v>
                </c:pt>
                <c:pt idx="407">
                  <c:v>1657057.1073964864</c:v>
                </c:pt>
                <c:pt idx="408">
                  <c:v>1664431.8811703457</c:v>
                </c:pt>
                <c:pt idx="409">
                  <c:v>1671830.7980344933</c:v>
                </c:pt>
                <c:pt idx="410">
                  <c:v>1679253.9370271242</c:v>
                </c:pt>
                <c:pt idx="411">
                  <c:v>1686701.3774451842</c:v>
                </c:pt>
                <c:pt idx="412">
                  <c:v>1694173.1988452161</c:v>
                </c:pt>
                <c:pt idx="413">
                  <c:v>1701669.481044211</c:v>
                </c:pt>
                <c:pt idx="414">
                  <c:v>1709190.3041204591</c:v>
                </c:pt>
                <c:pt idx="415">
                  <c:v>1716735.748414407</c:v>
                </c:pt>
                <c:pt idx="416">
                  <c:v>1724305.8945295142</c:v>
                </c:pt>
                <c:pt idx="417">
                  <c:v>1731900.8233331155</c:v>
                </c:pt>
                <c:pt idx="418">
                  <c:v>1739520.6159572841</c:v>
                </c:pt>
                <c:pt idx="419">
                  <c:v>1747165.3537996986</c:v>
                </c:pt>
                <c:pt idx="420">
                  <c:v>1754835.1185245123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6B-4499-BAB5-72882EB437B0}"/>
            </c:ext>
          </c:extLst>
        </c:ser>
        <c:ser>
          <c:idx val="1"/>
          <c:order val="1"/>
          <c:tx>
            <c:strRef>
              <c:f>Plan1!$D$3</c:f>
              <c:strCache>
                <c:ptCount val="1"/>
                <c:pt idx="0">
                  <c:v>Plano A (Carreg: 2%; Adm: 0,6%)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Plan1!$B$4:$B$424</c:f>
              <c:numCache>
                <c:formatCode>General</c:formatCode>
                <c:ptCount val="4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</c:numCache>
            </c:numRef>
          </c:cat>
          <c:val>
            <c:numRef>
              <c:f>Plan1!$D$4:$D$424</c:f>
              <c:numCache>
                <c:formatCode>_(* #,##0.00_);_(* \(#,##0.00\);_(* "-"??_);_(@_)</c:formatCode>
                <c:ptCount val="421"/>
                <c:pt idx="0">
                  <c:v>0</c:v>
                </c:pt>
                <c:pt idx="1">
                  <c:v>1959.0226847141525</c:v>
                </c:pt>
                <c:pt idx="2">
                  <c:v>3924.4559893638716</c:v>
                </c:pt>
                <c:pt idx="3">
                  <c:v>5895.3403783712092</c:v>
                </c:pt>
                <c:pt idx="4">
                  <c:v>7871.6909701940676</c:v>
                </c:pt>
                <c:pt idx="5">
                  <c:v>9853.5229252210447</c:v>
                </c:pt>
                <c:pt idx="6">
                  <c:v>11840.851445887731</c:v>
                </c:pt>
                <c:pt idx="7">
                  <c:v>13833.691776793323</c:v>
                </c:pt>
                <c:pt idx="8">
                  <c:v>15832.059204817568</c:v>
                </c:pt>
                <c:pt idx="9">
                  <c:v>17835.969059238021</c:v>
                </c:pt>
                <c:pt idx="10">
                  <c:v>19845.43671184764</c:v>
                </c:pt>
                <c:pt idx="11">
                  <c:v>21860.477577072699</c:v>
                </c:pt>
                <c:pt idx="12">
                  <c:v>23881.107112091035</c:v>
                </c:pt>
                <c:pt idx="13">
                  <c:v>25907.340816950607</c:v>
                </c:pt>
                <c:pt idx="14">
                  <c:v>27939.19423468841</c:v>
                </c:pt>
                <c:pt idx="15">
                  <c:v>29976.682951449693</c:v>
                </c:pt>
                <c:pt idx="16">
                  <c:v>32019.822596607522</c:v>
                </c:pt>
                <c:pt idx="17">
                  <c:v>34068.628842882674</c:v>
                </c:pt>
                <c:pt idx="18">
                  <c:v>36123.117406463854</c:v>
                </c:pt>
                <c:pt idx="19">
                  <c:v>38183.304047128266</c:v>
                </c:pt>
                <c:pt idx="20">
                  <c:v>40249.204568362497</c:v>
                </c:pt>
                <c:pt idx="21">
                  <c:v>42320.83481748373</c:v>
                </c:pt>
                <c:pt idx="22">
                  <c:v>44398.210685761325</c:v>
                </c:pt>
                <c:pt idx="23">
                  <c:v>46481.348108538725</c:v>
                </c:pt>
                <c:pt idx="24">
                  <c:v>48570.26306535567</c:v>
                </c:pt>
                <c:pt idx="25">
                  <c:v>50664.9715800708</c:v>
                </c:pt>
                <c:pt idx="26">
                  <c:v>52765.489720984544</c:v>
                </c:pt>
                <c:pt idx="27">
                  <c:v>54871.833600962418</c:v>
                </c:pt>
                <c:pt idx="28">
                  <c:v>56984.019377558579</c:v>
                </c:pt>
                <c:pt idx="29">
                  <c:v>59102.063253139815</c:v>
                </c:pt>
                <c:pt idx="30">
                  <c:v>61225.981475009787</c:v>
                </c:pt>
                <c:pt idx="31">
                  <c:v>63355.790335533689</c:v>
                </c:pt>
                <c:pt idx="32">
                  <c:v>65491.506172263224</c:v>
                </c:pt>
                <c:pt idx="33">
                  <c:v>67633.145368061902</c:v>
                </c:pt>
                <c:pt idx="34">
                  <c:v>69780.724351230761</c:v>
                </c:pt>
                <c:pt idx="35">
                  <c:v>71934.259595634343</c:v>
                </c:pt>
                <c:pt idx="36">
                  <c:v>74093.767620827071</c:v>
                </c:pt>
                <c:pt idx="37">
                  <c:v>76259.264992179975</c:v>
                </c:pt>
                <c:pt idx="38">
                  <c:v>78430.768321007752</c:v>
                </c:pt>
                <c:pt idx="39">
                  <c:v>80608.294264696233</c:v>
                </c:pt>
                <c:pt idx="40">
                  <c:v>82791.8595268301</c:v>
                </c:pt>
                <c:pt idx="41">
                  <c:v>84981.480857321047</c:v>
                </c:pt>
                <c:pt idx="42">
                  <c:v>87177.175052536288</c:v>
                </c:pt>
                <c:pt idx="43">
                  <c:v>89378.958955427355</c:v>
                </c:pt>
                <c:pt idx="44">
                  <c:v>91586.849455659321</c:v>
                </c:pt>
                <c:pt idx="45">
                  <c:v>93800.863489740383</c:v>
                </c:pt>
                <c:pt idx="46">
                  <c:v>96021.018041151736</c:v>
                </c:pt>
                <c:pt idx="47">
                  <c:v>98247.330140477876</c:v>
                </c:pt>
                <c:pt idx="48">
                  <c:v>100479.81686553723</c:v>
                </c:pt>
                <c:pt idx="49">
                  <c:v>102718.49534151317</c:v>
                </c:pt>
                <c:pt idx="50">
                  <c:v>104963.38274108538</c:v>
                </c:pt>
                <c:pt idx="51">
                  <c:v>107214.49628456158</c:v>
                </c:pt>
                <c:pt idx="52">
                  <c:v>109471.85324000959</c:v>
                </c:pt>
                <c:pt idx="53">
                  <c:v>111735.47092338985</c:v>
                </c:pt>
                <c:pt idx="54">
                  <c:v>114005.36669868823</c:v>
                </c:pt>
                <c:pt idx="55">
                  <c:v>116281.55797804918</c:v>
                </c:pt>
                <c:pt idx="56">
                  <c:v>118564.06222190939</c:v>
                </c:pt>
                <c:pt idx="57">
                  <c:v>120852.89693913161</c:v>
                </c:pt>
                <c:pt idx="58">
                  <c:v>123148.07968713905</c:v>
                </c:pt>
                <c:pt idx="59">
                  <c:v>125449.62807205004</c:v>
                </c:pt>
                <c:pt idx="60">
                  <c:v>127757.55974881306</c:v>
                </c:pt>
                <c:pt idx="61">
                  <c:v>130071.89242134221</c:v>
                </c:pt>
                <c:pt idx="62">
                  <c:v>132392.64384265296</c:v>
                </c:pt>
                <c:pt idx="63">
                  <c:v>134719.83181499838</c:v>
                </c:pt>
                <c:pt idx="64">
                  <c:v>137053.47419000568</c:v>
                </c:pt>
                <c:pt idx="65">
                  <c:v>139393.58886881318</c:v>
                </c:pt>
                <c:pt idx="66">
                  <c:v>141740.19380220756</c:v>
                </c:pt>
                <c:pt idx="67">
                  <c:v>144093.3069907616</c:v>
                </c:pt>
                <c:pt idx="68">
                  <c:v>146452.94648497223</c:v>
                </c:pt>
                <c:pt idx="69">
                  <c:v>148819.13038539907</c:v>
                </c:pt>
                <c:pt idx="70">
                  <c:v>151191.87684280321</c:v>
                </c:pt>
                <c:pt idx="71">
                  <c:v>153571.2040582865</c:v>
                </c:pt>
                <c:pt idx="72">
                  <c:v>155957.13028343103</c:v>
                </c:pt>
                <c:pt idx="73">
                  <c:v>158349.67382043938</c:v>
                </c:pt>
                <c:pt idx="74">
                  <c:v>160748.85302227471</c:v>
                </c:pt>
                <c:pt idx="75">
                  <c:v>163154.68629280184</c:v>
                </c:pt>
                <c:pt idx="76">
                  <c:v>165567.1920869282</c:v>
                </c:pt>
                <c:pt idx="77">
                  <c:v>167986.38891074556</c:v>
                </c:pt>
                <c:pt idx="78">
                  <c:v>170412.29532167182</c:v>
                </c:pt>
                <c:pt idx="79">
                  <c:v>172844.92992859351</c:v>
                </c:pt>
                <c:pt idx="80">
                  <c:v>175284.31139200847</c:v>
                </c:pt>
                <c:pt idx="81">
                  <c:v>177730.45842416905</c:v>
                </c:pt>
                <c:pt idx="82">
                  <c:v>180183.38978922553</c:v>
                </c:pt>
                <c:pt idx="83">
                  <c:v>182643.12430337016</c:v>
                </c:pt>
                <c:pt idx="84">
                  <c:v>185109.6808349815</c:v>
                </c:pt>
                <c:pt idx="85">
                  <c:v>187583.07830476909</c:v>
                </c:pt>
                <c:pt idx="86">
                  <c:v>190063.33568591863</c:v>
                </c:pt>
                <c:pt idx="87">
                  <c:v>192550.47200423753</c:v>
                </c:pt>
                <c:pt idx="88">
                  <c:v>195044.50633830082</c:v>
                </c:pt>
                <c:pt idx="89">
                  <c:v>197545.45781959759</c:v>
                </c:pt>
                <c:pt idx="90">
                  <c:v>200053.34563267758</c:v>
                </c:pt>
                <c:pt idx="91">
                  <c:v>202568.18901529847</c:v>
                </c:pt>
                <c:pt idx="92">
                  <c:v>205090.00725857349</c:v>
                </c:pt>
                <c:pt idx="93">
                  <c:v>207618.81970711926</c:v>
                </c:pt>
                <c:pt idx="94">
                  <c:v>210154.64575920426</c:v>
                </c:pt>
                <c:pt idx="95">
                  <c:v>212697.50486689762</c:v>
                </c:pt>
                <c:pt idx="96">
                  <c:v>215247.4165362184</c:v>
                </c:pt>
                <c:pt idx="97">
                  <c:v>217804.40032728508</c:v>
                </c:pt>
                <c:pt idx="98">
                  <c:v>220368.47585446571</c:v>
                </c:pt>
                <c:pt idx="99">
                  <c:v>222939.66278652835</c:v>
                </c:pt>
                <c:pt idx="100">
                  <c:v>225517.98084679194</c:v>
                </c:pt>
                <c:pt idx="101">
                  <c:v>228103.44981327761</c:v>
                </c:pt>
                <c:pt idx="102">
                  <c:v>230696.08951886033</c:v>
                </c:pt>
                <c:pt idx="103">
                  <c:v>233295.91985142115</c:v>
                </c:pt>
                <c:pt idx="104">
                  <c:v>235902.96075399965</c:v>
                </c:pt>
                <c:pt idx="105">
                  <c:v>238517.23222494702</c:v>
                </c:pt>
                <c:pt idx="106">
                  <c:v>241138.75431807942</c:v>
                </c:pt>
                <c:pt idx="107">
                  <c:v>243767.54714283175</c:v>
                </c:pt>
                <c:pt idx="108">
                  <c:v>246403.63086441206</c:v>
                </c:pt>
                <c:pt idx="109">
                  <c:v>249047.02570395608</c:v>
                </c:pt>
                <c:pt idx="110">
                  <c:v>251697.7519386824</c:v>
                </c:pt>
                <c:pt idx="111">
                  <c:v>254355.82990204802</c:v>
                </c:pt>
                <c:pt idx="112">
                  <c:v>257021.27998390433</c:v>
                </c:pt>
                <c:pt idx="113">
                  <c:v>259694.12263065352</c:v>
                </c:pt>
                <c:pt idx="114">
                  <c:v>262374.37834540533</c:v>
                </c:pt>
                <c:pt idx="115">
                  <c:v>265062.06768813456</c:v>
                </c:pt>
                <c:pt idx="116">
                  <c:v>267757.21127583849</c:v>
                </c:pt>
                <c:pt idx="117">
                  <c:v>270459.82978269522</c:v>
                </c:pt>
                <c:pt idx="118">
                  <c:v>273169.94394022215</c:v>
                </c:pt>
                <c:pt idx="119">
                  <c:v>275887.57453743526</c:v>
                </c:pt>
                <c:pt idx="120">
                  <c:v>278612.74242100812</c:v>
                </c:pt>
                <c:pt idx="121">
                  <c:v>281345.46849543229</c:v>
                </c:pt>
                <c:pt idx="122">
                  <c:v>284085.77372317738</c:v>
                </c:pt>
                <c:pt idx="123">
                  <c:v>286833.67912485189</c:v>
                </c:pt>
                <c:pt idx="124">
                  <c:v>289589.20577936457</c:v>
                </c:pt>
                <c:pt idx="125">
                  <c:v>292352.37482408597</c:v>
                </c:pt>
                <c:pt idx="126">
                  <c:v>295123.20745501079</c:v>
                </c:pt>
                <c:pt idx="127">
                  <c:v>297901.7249269202</c:v>
                </c:pt>
                <c:pt idx="128">
                  <c:v>300687.94855354499</c:v>
                </c:pt>
                <c:pt idx="129">
                  <c:v>303481.89970772923</c:v>
                </c:pt>
                <c:pt idx="130">
                  <c:v>306283.59982159402</c:v>
                </c:pt>
                <c:pt idx="131">
                  <c:v>309093.07038670196</c:v>
                </c:pt>
                <c:pt idx="132">
                  <c:v>311910.33295422199</c:v>
                </c:pt>
                <c:pt idx="133">
                  <c:v>314735.40913509473</c:v>
                </c:pt>
                <c:pt idx="134">
                  <c:v>317568.32060019829</c:v>
                </c:pt>
                <c:pt idx="135">
                  <c:v>320409.08908051444</c:v>
                </c:pt>
                <c:pt idx="136">
                  <c:v>323257.73636729532</c:v>
                </c:pt>
                <c:pt idx="137">
                  <c:v>326114.28431223065</c:v>
                </c:pt>
                <c:pt idx="138">
                  <c:v>328978.75482761522</c:v>
                </c:pt>
                <c:pt idx="139">
                  <c:v>331851.16988651716</c:v>
                </c:pt>
                <c:pt idx="140">
                  <c:v>334731.55152294639</c:v>
                </c:pt>
                <c:pt idx="141">
                  <c:v>337619.9218320236</c:v>
                </c:pt>
                <c:pt idx="142">
                  <c:v>340516.30297014985</c:v>
                </c:pt>
                <c:pt idx="143">
                  <c:v>343420.71715517645</c:v>
                </c:pt>
                <c:pt idx="144">
                  <c:v>346333.18666657538</c:v>
                </c:pt>
                <c:pt idx="145">
                  <c:v>349253.73384561023</c:v>
                </c:pt>
                <c:pt idx="146">
                  <c:v>352182.38109550771</c:v>
                </c:pt>
                <c:pt idx="147">
                  <c:v>355119.1508816292</c:v>
                </c:pt>
                <c:pt idx="148">
                  <c:v>358064.06573164329</c:v>
                </c:pt>
                <c:pt idx="149">
                  <c:v>361017.14823569864</c:v>
                </c:pt>
                <c:pt idx="150">
                  <c:v>363978.42104659701</c:v>
                </c:pt>
                <c:pt idx="151">
                  <c:v>366947.90687996725</c:v>
                </c:pt>
                <c:pt idx="152">
                  <c:v>369925.62851443957</c:v>
                </c:pt>
                <c:pt idx="153">
                  <c:v>372911.60879182006</c:v>
                </c:pt>
                <c:pt idx="154">
                  <c:v>375905.87061726622</c:v>
                </c:pt>
                <c:pt idx="155">
                  <c:v>378908.43695946224</c:v>
                </c:pt>
                <c:pt idx="156">
                  <c:v>381919.33085079567</c:v>
                </c:pt>
                <c:pt idx="157">
                  <c:v>384938.5753875337</c:v>
                </c:pt>
                <c:pt idx="158">
                  <c:v>387966.19373000052</c:v>
                </c:pt>
                <c:pt idx="159">
                  <c:v>391002.20910275489</c:v>
                </c:pt>
                <c:pt idx="160">
                  <c:v>394046.6447947686</c:v>
                </c:pt>
                <c:pt idx="161">
                  <c:v>397099.52415960457</c:v>
                </c:pt>
                <c:pt idx="162">
                  <c:v>400160.87061559648</c:v>
                </c:pt>
                <c:pt idx="163">
                  <c:v>403230.70764602814</c:v>
                </c:pt>
                <c:pt idx="164">
                  <c:v>406309.05879931373</c:v>
                </c:pt>
                <c:pt idx="165">
                  <c:v>409395.94768917846</c:v>
                </c:pt>
                <c:pt idx="166">
                  <c:v>412491.39799483959</c:v>
                </c:pt>
                <c:pt idx="167">
                  <c:v>415595.43346118822</c:v>
                </c:pt>
                <c:pt idx="168">
                  <c:v>418708.07789897133</c:v>
                </c:pt>
                <c:pt idx="169">
                  <c:v>421829.3551849745</c:v>
                </c:pt>
                <c:pt idx="170">
                  <c:v>424959.2892622049</c:v>
                </c:pt>
                <c:pt idx="171">
                  <c:v>428097.90414007526</c:v>
                </c:pt>
                <c:pt idx="172">
                  <c:v>431245.22389458783</c:v>
                </c:pt>
                <c:pt idx="173">
                  <c:v>434401.27266851894</c:v>
                </c:pt>
                <c:pt idx="174">
                  <c:v>437566.07467160455</c:v>
                </c:pt>
                <c:pt idx="175">
                  <c:v>440739.65418072569</c:v>
                </c:pt>
                <c:pt idx="176">
                  <c:v>443922.03554009477</c:v>
                </c:pt>
                <c:pt idx="177">
                  <c:v>447113.24316144234</c:v>
                </c:pt>
                <c:pt idx="178">
                  <c:v>450313.3015242042</c:v>
                </c:pt>
                <c:pt idx="179">
                  <c:v>453522.23517570953</c:v>
                </c:pt>
                <c:pt idx="180">
                  <c:v>456740.06873136881</c:v>
                </c:pt>
                <c:pt idx="181">
                  <c:v>459966.82687486283</c:v>
                </c:pt>
                <c:pt idx="182">
                  <c:v>463202.53435833199</c:v>
                </c:pt>
                <c:pt idx="183">
                  <c:v>466447.21600256622</c:v>
                </c:pt>
                <c:pt idx="184">
                  <c:v>469700.89669719536</c:v>
                </c:pt>
                <c:pt idx="185">
                  <c:v>472963.60140088003</c:v>
                </c:pt>
                <c:pt idx="186">
                  <c:v>476235.35514150315</c:v>
                </c:pt>
                <c:pt idx="187">
                  <c:v>479516.18301636184</c:v>
                </c:pt>
                <c:pt idx="188">
                  <c:v>482806.11019236012</c:v>
                </c:pt>
                <c:pt idx="189">
                  <c:v>486105.16190620163</c:v>
                </c:pt>
                <c:pt idx="190">
                  <c:v>489413.3634645837</c:v>
                </c:pt>
                <c:pt idx="191">
                  <c:v>492730.74024439103</c:v>
                </c:pt>
                <c:pt idx="192">
                  <c:v>496057.31769289053</c:v>
                </c:pt>
                <c:pt idx="193">
                  <c:v>499393.12132792664</c:v>
                </c:pt>
                <c:pt idx="194">
                  <c:v>502738.17673811689</c:v>
                </c:pt>
                <c:pt idx="195">
                  <c:v>506092.50958304823</c:v>
                </c:pt>
                <c:pt idx="196">
                  <c:v>509456.14559347392</c:v>
                </c:pt>
                <c:pt idx="197">
                  <c:v>512829.11057151086</c:v>
                </c:pt>
                <c:pt idx="198">
                  <c:v>516211.43039083754</c:v>
                </c:pt>
                <c:pt idx="199">
                  <c:v>519603.13099689252</c:v>
                </c:pt>
                <c:pt idx="200">
                  <c:v>523004.23840707337</c:v>
                </c:pt>
                <c:pt idx="201">
                  <c:v>526414.77871093643</c:v>
                </c:pt>
                <c:pt idx="202">
                  <c:v>529834.77807039686</c:v>
                </c:pt>
                <c:pt idx="203">
                  <c:v>533264.2627199291</c:v>
                </c:pt>
                <c:pt idx="204">
                  <c:v>536703.25896676839</c:v>
                </c:pt>
                <c:pt idx="205">
                  <c:v>540151.79319111258</c:v>
                </c:pt>
                <c:pt idx="206">
                  <c:v>543609.8918463242</c:v>
                </c:pt>
                <c:pt idx="207">
                  <c:v>547077.58145913377</c:v>
                </c:pt>
                <c:pt idx="208">
                  <c:v>550554.88862984302</c:v>
                </c:pt>
                <c:pt idx="209">
                  <c:v>554041.84003252909</c:v>
                </c:pt>
                <c:pt idx="210">
                  <c:v>557538.46241524897</c:v>
                </c:pt>
                <c:pt idx="211">
                  <c:v>561044.78260024474</c:v>
                </c:pt>
                <c:pt idx="212">
                  <c:v>564560.82748414937</c:v>
                </c:pt>
                <c:pt idx="213">
                  <c:v>568086.62403819314</c:v>
                </c:pt>
                <c:pt idx="214">
                  <c:v>571622.19930841029</c:v>
                </c:pt>
                <c:pt idx="215">
                  <c:v>575167.58041584666</c:v>
                </c:pt>
                <c:pt idx="216">
                  <c:v>578722.79455676768</c:v>
                </c:pt>
                <c:pt idx="217">
                  <c:v>582287.86900286714</c:v>
                </c:pt>
                <c:pt idx="218">
                  <c:v>585862.83110147598</c:v>
                </c:pt>
                <c:pt idx="219">
                  <c:v>589447.70827577263</c:v>
                </c:pt>
                <c:pt idx="220">
                  <c:v>593042.52802499279</c:v>
                </c:pt>
                <c:pt idx="221">
                  <c:v>596647.31792464084</c:v>
                </c:pt>
                <c:pt idx="222">
                  <c:v>600262.10562670126</c:v>
                </c:pt>
                <c:pt idx="223">
                  <c:v>603886.9188598505</c:v>
                </c:pt>
                <c:pt idx="224">
                  <c:v>607521.78542967001</c:v>
                </c:pt>
                <c:pt idx="225">
                  <c:v>611166.73321885918</c:v>
                </c:pt>
                <c:pt idx="226">
                  <c:v>614821.79018744966</c:v>
                </c:pt>
                <c:pt idx="227">
                  <c:v>618486.98437301954</c:v>
                </c:pt>
                <c:pt idx="228">
                  <c:v>622162.34389090852</c:v>
                </c:pt>
                <c:pt idx="229">
                  <c:v>625847.89693443326</c:v>
                </c:pt>
                <c:pt idx="230">
                  <c:v>629543.67177510436</c:v>
                </c:pt>
                <c:pt idx="231">
                  <c:v>633249.69676284259</c:v>
                </c:pt>
                <c:pt idx="232">
                  <c:v>636966.00032619666</c:v>
                </c:pt>
                <c:pt idx="233">
                  <c:v>640692.61097256106</c:v>
                </c:pt>
                <c:pt idx="234">
                  <c:v>644429.55728839489</c:v>
                </c:pt>
                <c:pt idx="235">
                  <c:v>648176.86793944146</c:v>
                </c:pt>
                <c:pt idx="236">
                  <c:v>651934.5716709476</c:v>
                </c:pt>
                <c:pt idx="237">
                  <c:v>655702.69730788434</c:v>
                </c:pt>
                <c:pt idx="238">
                  <c:v>659481.27375516843</c:v>
                </c:pt>
                <c:pt idx="239">
                  <c:v>663270.32999788329</c:v>
                </c:pt>
                <c:pt idx="240">
                  <c:v>667069.8951015023</c:v>
                </c:pt>
                <c:pt idx="241">
                  <c:v>670879.99821211107</c:v>
                </c:pt>
                <c:pt idx="242">
                  <c:v>674700.66855663096</c:v>
                </c:pt>
                <c:pt idx="243">
                  <c:v>678531.93544304394</c:v>
                </c:pt>
                <c:pt idx="244">
                  <c:v>682373.82826061675</c:v>
                </c:pt>
                <c:pt idx="245">
                  <c:v>686226.37648012652</c:v>
                </c:pt>
                <c:pt idx="246">
                  <c:v>690089.60965408711</c:v>
                </c:pt>
                <c:pt idx="247">
                  <c:v>693963.55741697561</c:v>
                </c:pt>
                <c:pt idx="248">
                  <c:v>697848.24948545953</c:v>
                </c:pt>
                <c:pt idx="249">
                  <c:v>701743.71565862477</c:v>
                </c:pt>
                <c:pt idx="250">
                  <c:v>705649.98581820459</c:v>
                </c:pt>
                <c:pt idx="251">
                  <c:v>709567.08992880839</c:v>
                </c:pt>
                <c:pt idx="252">
                  <c:v>713495.05803815182</c:v>
                </c:pt>
                <c:pt idx="253">
                  <c:v>717433.92027728714</c:v>
                </c:pt>
                <c:pt idx="254">
                  <c:v>721383.70686083438</c:v>
                </c:pt>
                <c:pt idx="255">
                  <c:v>725344.4480872131</c:v>
                </c:pt>
                <c:pt idx="256">
                  <c:v>729316.17433887476</c:v>
                </c:pt>
                <c:pt idx="257">
                  <c:v>733298.9160825361</c:v>
                </c:pt>
                <c:pt idx="258">
                  <c:v>737292.70386941242</c:v>
                </c:pt>
                <c:pt idx="259">
                  <c:v>741297.56833545212</c:v>
                </c:pt>
                <c:pt idx="260">
                  <c:v>745313.54020157177</c:v>
                </c:pt>
                <c:pt idx="261">
                  <c:v>749340.65027389163</c:v>
                </c:pt>
                <c:pt idx="262">
                  <c:v>753378.92944397219</c:v>
                </c:pt>
                <c:pt idx="263">
                  <c:v>757428.4086890507</c:v>
                </c:pt>
                <c:pt idx="264">
                  <c:v>761489.11907227943</c:v>
                </c:pt>
                <c:pt idx="265">
                  <c:v>765561.09174296318</c:v>
                </c:pt>
                <c:pt idx="266">
                  <c:v>769644.35793679894</c:v>
                </c:pt>
                <c:pt idx="267">
                  <c:v>773738.94897611509</c:v>
                </c:pt>
                <c:pt idx="268">
                  <c:v>777844.8962701119</c:v>
                </c:pt>
                <c:pt idx="269">
                  <c:v>781962.2313151022</c:v>
                </c:pt>
                <c:pt idx="270">
                  <c:v>786090.98569475301</c:v>
                </c:pt>
                <c:pt idx="271">
                  <c:v>790231.19108032808</c:v>
                </c:pt>
                <c:pt idx="272">
                  <c:v>794382.8792309307</c:v>
                </c:pt>
                <c:pt idx="273">
                  <c:v>798546.08199374727</c:v>
                </c:pt>
                <c:pt idx="274">
                  <c:v>802720.83130429173</c:v>
                </c:pt>
                <c:pt idx="275">
                  <c:v>806907.1591866503</c:v>
                </c:pt>
                <c:pt idx="276">
                  <c:v>811105.09775372723</c:v>
                </c:pt>
                <c:pt idx="277">
                  <c:v>815314.67920749134</c:v>
                </c:pt>
                <c:pt idx="278">
                  <c:v>819535.93583922286</c:v>
                </c:pt>
                <c:pt idx="279">
                  <c:v>823768.90002976102</c:v>
                </c:pt>
                <c:pt idx="280">
                  <c:v>828013.60424975259</c:v>
                </c:pt>
                <c:pt idx="281">
                  <c:v>832270.08105990104</c:v>
                </c:pt>
                <c:pt idx="282">
                  <c:v>836538.36311121611</c:v>
                </c:pt>
                <c:pt idx="283">
                  <c:v>840818.48314526456</c:v>
                </c:pt>
                <c:pt idx="284">
                  <c:v>845110.47399442084</c:v>
                </c:pt>
                <c:pt idx="285">
                  <c:v>849414.36858211947</c:v>
                </c:pt>
                <c:pt idx="286">
                  <c:v>853730.19992310717</c:v>
                </c:pt>
                <c:pt idx="287">
                  <c:v>858058.00112369645</c:v>
                </c:pt>
                <c:pt idx="288">
                  <c:v>862397.80538201949</c:v>
                </c:pt>
                <c:pt idx="289">
                  <c:v>866749.64598828251</c:v>
                </c:pt>
                <c:pt idx="290">
                  <c:v>871113.55632502155</c:v>
                </c:pt>
                <c:pt idx="291">
                  <c:v>875489.56986735819</c:v>
                </c:pt>
                <c:pt idx="292">
                  <c:v>879877.72018325666</c:v>
                </c:pt>
                <c:pt idx="293">
                  <c:v>884278.04093378107</c:v>
                </c:pt>
                <c:pt idx="294">
                  <c:v>888690.56587335374</c:v>
                </c:pt>
                <c:pt idx="295">
                  <c:v>893115.32885001402</c:v>
                </c:pt>
                <c:pt idx="296">
                  <c:v>897552.36380567832</c:v>
                </c:pt>
                <c:pt idx="297">
                  <c:v>902001.70477639989</c:v>
                </c:pt>
                <c:pt idx="298">
                  <c:v>906463.38589263021</c:v>
                </c:pt>
                <c:pt idx="299">
                  <c:v>910937.44137948088</c:v>
                </c:pt>
                <c:pt idx="300">
                  <c:v>915423.90555698599</c:v>
                </c:pt>
                <c:pt idx="301">
                  <c:v>919922.81284036569</c:v>
                </c:pt>
                <c:pt idx="302">
                  <c:v>924434.19774028973</c:v>
                </c:pt>
                <c:pt idx="303">
                  <c:v>928958.09486314235</c:v>
                </c:pt>
                <c:pt idx="304">
                  <c:v>933494.53891128802</c:v>
                </c:pt>
                <c:pt idx="305">
                  <c:v>938043.56468333723</c:v>
                </c:pt>
                <c:pt idx="306">
                  <c:v>942605.20707441389</c:v>
                </c:pt>
                <c:pt idx="307">
                  <c:v>947179.5010764224</c:v>
                </c:pt>
                <c:pt idx="308">
                  <c:v>951766.48177831667</c:v>
                </c:pt>
                <c:pt idx="309">
                  <c:v>956366.18436636892</c:v>
                </c:pt>
                <c:pt idx="310">
                  <c:v>960978.64412443957</c:v>
                </c:pt>
                <c:pt idx="311">
                  <c:v>965603.89643424819</c:v>
                </c:pt>
                <c:pt idx="312">
                  <c:v>970241.97677564481</c:v>
                </c:pt>
                <c:pt idx="313">
                  <c:v>974892.92072688194</c:v>
                </c:pt>
                <c:pt idx="314">
                  <c:v>979556.76396488736</c:v>
                </c:pt>
                <c:pt idx="315">
                  <c:v>984233.54226553824</c:v>
                </c:pt>
                <c:pt idx="316">
                  <c:v>988923.29150393524</c:v>
                </c:pt>
                <c:pt idx="317">
                  <c:v>993626.04765467776</c:v>
                </c:pt>
                <c:pt idx="318">
                  <c:v>998341.84679214004</c:v>
                </c:pt>
                <c:pt idx="319">
                  <c:v>1003070.7250907476</c:v>
                </c:pt>
                <c:pt idx="320">
                  <c:v>1007812.7188252551</c:v>
                </c:pt>
                <c:pt idx="321">
                  <c:v>1012567.8643710241</c:v>
                </c:pt>
                <c:pt idx="322">
                  <c:v>1017336.1982043028</c:v>
                </c:pt>
                <c:pt idx="323">
                  <c:v>1022117.7569025052</c:v>
                </c:pt>
                <c:pt idx="324">
                  <c:v>1026912.577144492</c:v>
                </c:pt>
                <c:pt idx="325">
                  <c:v>1031720.6957108517</c:v>
                </c:pt>
                <c:pt idx="326">
                  <c:v>1036542.1494841831</c:v>
                </c:pt>
                <c:pt idx="327">
                  <c:v>1041376.975449378</c:v>
                </c:pt>
                <c:pt idx="328">
                  <c:v>1046225.2106939051</c:v>
                </c:pt>
                <c:pt idx="329">
                  <c:v>1051086.8924080941</c:v>
                </c:pt>
                <c:pt idx="330">
                  <c:v>1055962.0578854214</c:v>
                </c:pt>
                <c:pt idx="331">
                  <c:v>1060850.744522796</c:v>
                </c:pt>
                <c:pt idx="332">
                  <c:v>1065752.9898208461</c:v>
                </c:pt>
                <c:pt idx="333">
                  <c:v>1070668.8313842074</c:v>
                </c:pt>
                <c:pt idx="334">
                  <c:v>1075598.3069218108</c:v>
                </c:pt>
                <c:pt idx="335">
                  <c:v>1080541.4542471727</c:v>
                </c:pt>
                <c:pt idx="336">
                  <c:v>1085498.3112786838</c:v>
                </c:pt>
                <c:pt idx="337">
                  <c:v>1090468.9160399009</c:v>
                </c:pt>
                <c:pt idx="338">
                  <c:v>1095453.3066598382</c:v>
                </c:pt>
                <c:pt idx="339">
                  <c:v>1100451.5213732596</c:v>
                </c:pt>
                <c:pt idx="340">
                  <c:v>1105463.5985209728</c:v>
                </c:pt>
                <c:pt idx="341">
                  <c:v>1110489.5765501224</c:v>
                </c:pt>
                <c:pt idx="342">
                  <c:v>1115529.4940144853</c:v>
                </c:pt>
                <c:pt idx="343">
                  <c:v>1120583.3895747666</c:v>
                </c:pt>
                <c:pt idx="344">
                  <c:v>1125651.3019988963</c:v>
                </c:pt>
                <c:pt idx="345">
                  <c:v>1130733.2701623254</c:v>
                </c:pt>
                <c:pt idx="346">
                  <c:v>1135829.333048326</c:v>
                </c:pt>
                <c:pt idx="347">
                  <c:v>1140939.5297482889</c:v>
                </c:pt>
                <c:pt idx="348">
                  <c:v>1146063.8994620242</c:v>
                </c:pt>
                <c:pt idx="349">
                  <c:v>1151202.4814980617</c:v>
                </c:pt>
                <c:pt idx="350">
                  <c:v>1156355.3152739524</c:v>
                </c:pt>
                <c:pt idx="351">
                  <c:v>1161522.4403165714</c:v>
                </c:pt>
                <c:pt idx="352">
                  <c:v>1166703.8962624201</c:v>
                </c:pt>
                <c:pt idx="353">
                  <c:v>1171899.7228579314</c:v>
                </c:pt>
                <c:pt idx="354">
                  <c:v>1177109.9599597738</c:v>
                </c:pt>
                <c:pt idx="355">
                  <c:v>1182334.6475351572</c:v>
                </c:pt>
                <c:pt idx="356">
                  <c:v>1187573.8256621396</c:v>
                </c:pt>
                <c:pt idx="357">
                  <c:v>1192827.5345299349</c:v>
                </c:pt>
                <c:pt idx="358">
                  <c:v>1198095.8144392206</c:v>
                </c:pt>
                <c:pt idx="359">
                  <c:v>1203378.7058024472</c:v>
                </c:pt>
                <c:pt idx="360">
                  <c:v>1208676.2491441485</c:v>
                </c:pt>
                <c:pt idx="361">
                  <c:v>1213988.4851012519</c:v>
                </c:pt>
                <c:pt idx="362">
                  <c:v>1219315.4544233903</c:v>
                </c:pt>
                <c:pt idx="363">
                  <c:v>1224657.1979732155</c:v>
                </c:pt>
                <c:pt idx="364">
                  <c:v>1230013.7567267097</c:v>
                </c:pt>
                <c:pt idx="365">
                  <c:v>1235385.1717735021</c:v>
                </c:pt>
                <c:pt idx="366">
                  <c:v>1240771.4843171828</c:v>
                </c:pt>
                <c:pt idx="367">
                  <c:v>1246172.7356756188</c:v>
                </c:pt>
                <c:pt idx="368">
                  <c:v>1251588.9672812715</c:v>
                </c:pt>
                <c:pt idx="369">
                  <c:v>1257020.2206815141</c:v>
                </c:pt>
                <c:pt idx="370">
                  <c:v>1262466.5375389508</c:v>
                </c:pt>
                <c:pt idx="371">
                  <c:v>1267927.9596317359</c:v>
                </c:pt>
                <c:pt idx="372">
                  <c:v>1273404.5288538944</c:v>
                </c:pt>
                <c:pt idx="373">
                  <c:v>1278896.2872156436</c:v>
                </c:pt>
                <c:pt idx="374">
                  <c:v>1284403.2768437148</c:v>
                </c:pt>
                <c:pt idx="375">
                  <c:v>1289925.5399816772</c:v>
                </c:pt>
                <c:pt idx="376">
                  <c:v>1295463.1189902616</c:v>
                </c:pt>
                <c:pt idx="377">
                  <c:v>1301016.0563476849</c:v>
                </c:pt>
                <c:pt idx="378">
                  <c:v>1306584.3946499771</c:v>
                </c:pt>
                <c:pt idx="379">
                  <c:v>1312168.1766113066</c:v>
                </c:pt>
                <c:pt idx="380">
                  <c:v>1317767.4450643086</c:v>
                </c:pt>
                <c:pt idx="381">
                  <c:v>1323382.2429604144</c:v>
                </c:pt>
                <c:pt idx="382">
                  <c:v>1329012.613370179</c:v>
                </c:pt>
                <c:pt idx="383">
                  <c:v>1334658.5994836134</c:v>
                </c:pt>
                <c:pt idx="384">
                  <c:v>1340320.244610515</c:v>
                </c:pt>
                <c:pt idx="385">
                  <c:v>1345997.5921807997</c:v>
                </c:pt>
                <c:pt idx="386">
                  <c:v>1351690.6857448355</c:v>
                </c:pt>
                <c:pt idx="387">
                  <c:v>1357399.5689737764</c:v>
                </c:pt>
                <c:pt idx="388">
                  <c:v>1363124.2856598971</c:v>
                </c:pt>
                <c:pt idx="389">
                  <c:v>1368864.879716929</c:v>
                </c:pt>
                <c:pt idx="390">
                  <c:v>1374621.3951803979</c:v>
                </c:pt>
                <c:pt idx="391">
                  <c:v>1380393.8762079603</c:v>
                </c:pt>
                <c:pt idx="392">
                  <c:v>1386182.3670797436</c:v>
                </c:pt>
                <c:pt idx="393">
                  <c:v>1391986.9121986851</c:v>
                </c:pt>
                <c:pt idx="394">
                  <c:v>1397807.556090872</c:v>
                </c:pt>
                <c:pt idx="395">
                  <c:v>1403644.3434058842</c:v>
                </c:pt>
                <c:pt idx="396">
                  <c:v>1409497.3189171362</c:v>
                </c:pt>
                <c:pt idx="397">
                  <c:v>1415366.52752222</c:v>
                </c:pt>
                <c:pt idx="398">
                  <c:v>1421252.0142432507</c:v>
                </c:pt>
                <c:pt idx="399">
                  <c:v>1427153.8242272108</c:v>
                </c:pt>
                <c:pt idx="400">
                  <c:v>1433072.002746297</c:v>
                </c:pt>
                <c:pt idx="401">
                  <c:v>1439006.5951982674</c:v>
                </c:pt>
                <c:pt idx="402">
                  <c:v>1444957.64710679</c:v>
                </c:pt>
                <c:pt idx="403">
                  <c:v>1450925.2041217911</c:v>
                </c:pt>
                <c:pt idx="404">
                  <c:v>1456909.3120198064</c:v>
                </c:pt>
                <c:pt idx="405">
                  <c:v>1462910.0167043319</c:v>
                </c:pt>
                <c:pt idx="406">
                  <c:v>1468927.3642061758</c:v>
                </c:pt>
                <c:pt idx="407">
                  <c:v>1474961.4006838114</c:v>
                </c:pt>
                <c:pt idx="408">
                  <c:v>1481012.1724237318</c:v>
                </c:pt>
                <c:pt idx="409">
                  <c:v>1487079.7258408044</c:v>
                </c:pt>
                <c:pt idx="410">
                  <c:v>1493164.1074786275</c:v>
                </c:pt>
                <c:pt idx="411">
                  <c:v>1499265.3640098865</c:v>
                </c:pt>
                <c:pt idx="412">
                  <c:v>1505383.542236713</c:v>
                </c:pt>
                <c:pt idx="413">
                  <c:v>1511518.6890910431</c:v>
                </c:pt>
                <c:pt idx="414">
                  <c:v>1517670.8516349772</c:v>
                </c:pt>
                <c:pt idx="415">
                  <c:v>1523840.0770611416</c:v>
                </c:pt>
                <c:pt idx="416">
                  <c:v>1530026.4126930502</c:v>
                </c:pt>
                <c:pt idx="417">
                  <c:v>1536229.9059854676</c:v>
                </c:pt>
                <c:pt idx="418">
                  <c:v>1542450.6045247733</c:v>
                </c:pt>
                <c:pt idx="419">
                  <c:v>1548688.5560293265</c:v>
                </c:pt>
                <c:pt idx="420">
                  <c:v>1554943.808349832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6B-4499-BAB5-72882EB437B0}"/>
            </c:ext>
          </c:extLst>
        </c:ser>
        <c:ser>
          <c:idx val="2"/>
          <c:order val="2"/>
          <c:tx>
            <c:strRef>
              <c:f>Plan1!$E$3</c:f>
              <c:strCache>
                <c:ptCount val="1"/>
                <c:pt idx="0">
                  <c:v>Plano B (Carreg: 4%; Adm: 1%)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Plan1!$B$4:$B$424</c:f>
              <c:numCache>
                <c:formatCode>General</c:formatCode>
                <c:ptCount val="4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</c:numCache>
            </c:numRef>
          </c:cat>
          <c:val>
            <c:numRef>
              <c:f>Plan1!$E$4:$E$424</c:f>
              <c:numCache>
                <c:formatCode>_(* #,##0.00_);_(* \(#,##0.00\);_(* "-"??_);_(@_)</c:formatCode>
                <c:ptCount val="421"/>
                <c:pt idx="0">
                  <c:v>0</c:v>
                </c:pt>
                <c:pt idx="1">
                  <c:v>1918.4072868204553</c:v>
                </c:pt>
                <c:pt idx="2">
                  <c:v>3843.0910513073436</c:v>
                </c:pt>
                <c:pt idx="3">
                  <c:v>5772.4739042133206</c:v>
                </c:pt>
                <c:pt idx="4">
                  <c:v>7706.5673182968621</c:v>
                </c:pt>
                <c:pt idx="5">
                  <c:v>9645.3827943270207</c:v>
                </c:pt>
                <c:pt idx="6">
                  <c:v>11588.931861151817</c:v>
                </c:pt>
                <c:pt idx="7">
                  <c:v>13537.226075766792</c:v>
                </c:pt>
                <c:pt idx="8">
                  <c:v>15490.277023383729</c:v>
                </c:pt>
                <c:pt idx="9">
                  <c:v>17448.096317499545</c:v>
                </c:pt>
                <c:pt idx="10">
                  <c:v>19410.695599965344</c:v>
                </c:pt>
                <c:pt idx="11">
                  <c:v>21378.086541055647</c:v>
                </c:pt>
                <c:pt idx="12">
                  <c:v>23350.280839537791</c:v>
                </c:pt>
                <c:pt idx="13">
                  <c:v>25327.290222741478</c:v>
                </c:pt>
                <c:pt idx="14">
                  <c:v>27309.126446628532</c:v>
                </c:pt>
                <c:pt idx="15">
                  <c:v>29295.801295862791</c:v>
                </c:pt>
                <c:pt idx="16">
                  <c:v>31287.326583880185</c:v>
                </c:pt>
                <c:pt idx="17">
                  <c:v>33283.714152958972</c:v>
                </c:pt>
                <c:pt idx="18">
                  <c:v>35284.975874290183</c:v>
                </c:pt>
                <c:pt idx="19">
                  <c:v>37291.123648048182</c:v>
                </c:pt>
                <c:pt idx="20">
                  <c:v>39302.169403461456</c:v>
                </c:pt>
                <c:pt idx="21">
                  <c:v>41318.125098883509</c:v>
                </c:pt>
                <c:pt idx="22">
                  <c:v>43339.002721864032</c:v>
                </c:pt>
                <c:pt idx="23">
                  <c:v>45364.814289220121</c:v>
                </c:pt>
                <c:pt idx="24">
                  <c:v>47395.571847107785</c:v>
                </c:pt>
                <c:pt idx="25">
                  <c:v>49431.287471093543</c:v>
                </c:pt>
                <c:pt idx="26">
                  <c:v>51471.973266226232</c:v>
                </c:pt>
                <c:pt idx="27">
                  <c:v>53517.641367109012</c:v>
                </c:pt>
                <c:pt idx="28">
                  <c:v>55568.303937971497</c:v>
                </c:pt>
                <c:pt idx="29">
                  <c:v>57623.973172742102</c:v>
                </c:pt>
                <c:pt idx="30">
                  <c:v>59684.661295120546</c:v>
                </c:pt>
                <c:pt idx="31">
                  <c:v>61750.380558650533</c:v>
                </c:pt>
                <c:pt idx="32">
                  <c:v>63821.143246792635</c:v>
                </c:pt>
                <c:pt idx="33">
                  <c:v>65896.961672997306</c:v>
                </c:pt>
                <c:pt idx="34">
                  <c:v>67977.848180778121</c:v>
                </c:pt>
                <c:pt idx="35">
                  <c:v>70063.815143785177</c:v>
                </c:pt>
                <c:pt idx="36">
                  <c:v>72154.874965878669</c:v>
                </c:pt>
                <c:pt idx="37">
                  <c:v>74251.04008120262</c:v>
                </c:pt>
                <c:pt idx="38">
                  <c:v>76352.322954258867</c:v>
                </c:pt>
                <c:pt idx="39">
                  <c:v>78458.736079981143</c:v>
                </c:pt>
                <c:pt idx="40">
                  <c:v>80570.29198380938</c:v>
                </c:pt>
                <c:pt idx="41">
                  <c:v>82687.0032217642</c:v>
                </c:pt>
                <c:pt idx="42">
                  <c:v>84808.882380521565</c:v>
                </c:pt>
                <c:pt idx="43">
                  <c:v>86935.942077487649</c:v>
                </c:pt>
                <c:pt idx="44">
                  <c:v>89068.194960873836</c:v>
                </c:pt>
                <c:pt idx="45">
                  <c:v>91205.653709771941</c:v>
                </c:pt>
                <c:pt idx="46">
                  <c:v>93348.331034229603</c:v>
                </c:pt>
                <c:pt idx="47">
                  <c:v>95496.239675325851</c:v>
                </c:pt>
                <c:pt idx="48">
                  <c:v>97649.392405246908</c:v>
                </c:pt>
                <c:pt idx="49">
                  <c:v>99807.802027362108</c:v>
                </c:pt>
                <c:pt idx="50">
                  <c:v>101971.48137630001</c:v>
                </c:pt>
                <c:pt idx="51">
                  <c:v>104140.44331802474</c:v>
                </c:pt>
                <c:pt idx="52">
                  <c:v>106314.70074991252</c:v>
                </c:pt>
                <c:pt idx="53">
                  <c:v>108494.2666008283</c:v>
                </c:pt>
                <c:pt idx="54">
                  <c:v>110679.15383120271</c:v>
                </c:pt>
                <c:pt idx="55">
                  <c:v>112869.37543310906</c:v>
                </c:pt>
                <c:pt idx="56">
                  <c:v>115064.94443034063</c:v>
                </c:pt>
                <c:pt idx="57">
                  <c:v>117265.87387848813</c:v>
                </c:pt>
                <c:pt idx="58">
                  <c:v>119472.17686501727</c:v>
                </c:pt>
                <c:pt idx="59">
                  <c:v>121683.86650934668</c:v>
                </c:pt>
                <c:pt idx="60">
                  <c:v>123900.95596292583</c:v>
                </c:pt>
                <c:pt idx="61">
                  <c:v>126123.45840931326</c:v>
                </c:pt>
                <c:pt idx="62">
                  <c:v>128351.387064255</c:v>
                </c:pt>
                <c:pt idx="63">
                  <c:v>130584.75517576316</c:v>
                </c:pt>
                <c:pt idx="64">
                  <c:v>132823.57602419466</c:v>
                </c:pt>
                <c:pt idx="65">
                  <c:v>135067.86292233018</c:v>
                </c:pt>
                <c:pt idx="66">
                  <c:v>137317.62921545346</c:v>
                </c:pt>
                <c:pt idx="67">
                  <c:v>139572.88828143053</c:v>
                </c:pt>
                <c:pt idx="68">
                  <c:v>141833.65353078925</c:v>
                </c:pt>
                <c:pt idx="69">
                  <c:v>144099.93840679916</c:v>
                </c:pt>
                <c:pt idx="70">
                  <c:v>146371.7563855513</c:v>
                </c:pt>
                <c:pt idx="71">
                  <c:v>148649.12097603842</c:v>
                </c:pt>
                <c:pt idx="72">
                  <c:v>150932.0457202353</c:v>
                </c:pt>
                <c:pt idx="73">
                  <c:v>153220.54419317923</c:v>
                </c:pt>
                <c:pt idx="74">
                  <c:v>155514.63000305076</c:v>
                </c:pt>
                <c:pt idx="75">
                  <c:v>157814.31679125468</c:v>
                </c:pt>
                <c:pt idx="76">
                  <c:v>160119.61823250103</c:v>
                </c:pt>
                <c:pt idx="77">
                  <c:v>162430.54803488645</c:v>
                </c:pt>
                <c:pt idx="78">
                  <c:v>164747.11993997576</c:v>
                </c:pt>
                <c:pt idx="79">
                  <c:v>167069.34772288357</c:v>
                </c:pt>
                <c:pt idx="80">
                  <c:v>169397.24519235626</c:v>
                </c:pt>
                <c:pt idx="81">
                  <c:v>171730.82619085404</c:v>
                </c:pt>
                <c:pt idx="82">
                  <c:v>174070.10459463336</c:v>
                </c:pt>
                <c:pt idx="83">
                  <c:v>176415.09431382932</c:v>
                </c:pt>
                <c:pt idx="84">
                  <c:v>178765.80929253838</c:v>
                </c:pt>
                <c:pt idx="85">
                  <c:v>181122.26350890135</c:v>
                </c:pt>
                <c:pt idx="86">
                  <c:v>183484.4709751865</c:v>
                </c:pt>
                <c:pt idx="87">
                  <c:v>185852.4457378728</c:v>
                </c:pt>
                <c:pt idx="88">
                  <c:v>188226.20187773355</c:v>
                </c:pt>
                <c:pt idx="89">
                  <c:v>190605.75350992003</c:v>
                </c:pt>
                <c:pt idx="90">
                  <c:v>192991.11478404549</c:v>
                </c:pt>
                <c:pt idx="91">
                  <c:v>195382.29988426925</c:v>
                </c:pt>
                <c:pt idx="92">
                  <c:v>197779.32302938105</c:v>
                </c:pt>
                <c:pt idx="93">
                  <c:v>200182.19847288559</c:v>
                </c:pt>
                <c:pt idx="94">
                  <c:v>202590.94050308736</c:v>
                </c:pt>
                <c:pt idx="95">
                  <c:v>205005.56344317549</c:v>
                </c:pt>
                <c:pt idx="96">
                  <c:v>207426.08165130901</c:v>
                </c:pt>
                <c:pt idx="97">
                  <c:v>209852.50952070215</c:v>
                </c:pt>
                <c:pt idx="98">
                  <c:v>212284.86147971003</c:v>
                </c:pt>
                <c:pt idx="99">
                  <c:v>214723.15199191435</c:v>
                </c:pt>
                <c:pt idx="100">
                  <c:v>217167.39555620943</c:v>
                </c:pt>
                <c:pt idx="101">
                  <c:v>219617.6067068885</c:v>
                </c:pt>
                <c:pt idx="102">
                  <c:v>222073.80001373001</c:v>
                </c:pt>
                <c:pt idx="103">
                  <c:v>224535.99008208435</c:v>
                </c:pt>
                <c:pt idx="104">
                  <c:v>227004.19155296063</c:v>
                </c:pt>
                <c:pt idx="105">
                  <c:v>229478.41910311382</c:v>
                </c:pt>
                <c:pt idx="106">
                  <c:v>231958.68744513197</c:v>
                </c:pt>
                <c:pt idx="107">
                  <c:v>234445.01132752371</c:v>
                </c:pt>
                <c:pt idx="108">
                  <c:v>236937.4055348059</c:v>
                </c:pt>
                <c:pt idx="109">
                  <c:v>239435.88488759164</c:v>
                </c:pt>
                <c:pt idx="110">
                  <c:v>241940.46424267837</c:v>
                </c:pt>
                <c:pt idx="111">
                  <c:v>244451.15849313611</c:v>
                </c:pt>
                <c:pt idx="112">
                  <c:v>246967.98256839623</c:v>
                </c:pt>
                <c:pt idx="113">
                  <c:v>249490.95143433995</c:v>
                </c:pt>
                <c:pt idx="114">
                  <c:v>252020.08009338757</c:v>
                </c:pt>
                <c:pt idx="115">
                  <c:v>254555.38358458757</c:v>
                </c:pt>
                <c:pt idx="116">
                  <c:v>257096.87698370605</c:v>
                </c:pt>
                <c:pt idx="117">
                  <c:v>259644.57540331638</c:v>
                </c:pt>
                <c:pt idx="118">
                  <c:v>262198.49399288907</c:v>
                </c:pt>
                <c:pt idx="119">
                  <c:v>264758.64793888188</c:v>
                </c:pt>
                <c:pt idx="120">
                  <c:v>267325.05246483005</c:v>
                </c:pt>
                <c:pt idx="121">
                  <c:v>269897.7228314369</c:v>
                </c:pt>
                <c:pt idx="122">
                  <c:v>272476.6743366645</c:v>
                </c:pt>
                <c:pt idx="123">
                  <c:v>275061.92231582472</c:v>
                </c:pt>
                <c:pt idx="124">
                  <c:v>277653.48214167036</c:v>
                </c:pt>
                <c:pt idx="125">
                  <c:v>280251.36922448658</c:v>
                </c:pt>
                <c:pt idx="126">
                  <c:v>282855.5990121825</c:v>
                </c:pt>
                <c:pt idx="127">
                  <c:v>285466.1869903832</c:v>
                </c:pt>
                <c:pt idx="128">
                  <c:v>288083.14868252154</c:v>
                </c:pt>
                <c:pt idx="129">
                  <c:v>290706.4996499308</c:v>
                </c:pt>
                <c:pt idx="130">
                  <c:v>293336.25549193693</c:v>
                </c:pt>
                <c:pt idx="131">
                  <c:v>295972.43184595142</c:v>
                </c:pt>
                <c:pt idx="132">
                  <c:v>298615.0443875643</c:v>
                </c:pt>
                <c:pt idx="133">
                  <c:v>301264.1088306373</c:v>
                </c:pt>
                <c:pt idx="134">
                  <c:v>303919.64092739741</c:v>
                </c:pt>
                <c:pt idx="135">
                  <c:v>306581.65646853042</c:v>
                </c:pt>
                <c:pt idx="136">
                  <c:v>309250.17128327477</c:v>
                </c:pt>
                <c:pt idx="137">
                  <c:v>311925.20123951591</c:v>
                </c:pt>
                <c:pt idx="138">
                  <c:v>314606.76224388037</c:v>
                </c:pt>
                <c:pt idx="139">
                  <c:v>317294.87024183059</c:v>
                </c:pt>
                <c:pt idx="140">
                  <c:v>319989.5412177596</c:v>
                </c:pt>
                <c:pt idx="141">
                  <c:v>322690.79119508609</c:v>
                </c:pt>
                <c:pt idx="142">
                  <c:v>325398.6362363497</c:v>
                </c:pt>
                <c:pt idx="143">
                  <c:v>328113.09244330652</c:v>
                </c:pt>
                <c:pt idx="144">
                  <c:v>330834.17595702491</c:v>
                </c:pt>
                <c:pt idx="145">
                  <c:v>333561.90295798134</c:v>
                </c:pt>
                <c:pt idx="146">
                  <c:v>336296.28966615675</c:v>
                </c:pt>
                <c:pt idx="147">
                  <c:v>339037.35234113294</c:v>
                </c:pt>
                <c:pt idx="148">
                  <c:v>341785.10728218924</c:v>
                </c:pt>
                <c:pt idx="149">
                  <c:v>344539.57082839945</c:v>
                </c:pt>
                <c:pt idx="150">
                  <c:v>347300.75935872889</c:v>
                </c:pt>
                <c:pt idx="151">
                  <c:v>350068.68929213204</c:v>
                </c:pt>
                <c:pt idx="152">
                  <c:v>352843.37708764989</c:v>
                </c:pt>
                <c:pt idx="153">
                  <c:v>355624.83924450813</c:v>
                </c:pt>
                <c:pt idx="154">
                  <c:v>358413.09230221488</c:v>
                </c:pt>
                <c:pt idx="155">
                  <c:v>361208.15284065937</c:v>
                </c:pt>
                <c:pt idx="156">
                  <c:v>364010.0374802103</c:v>
                </c:pt>
                <c:pt idx="157">
                  <c:v>366818.76288181491</c:v>
                </c:pt>
                <c:pt idx="158">
                  <c:v>369634.34574709774</c:v>
                </c:pt>
                <c:pt idx="159">
                  <c:v>372456.80281846022</c:v>
                </c:pt>
                <c:pt idx="160">
                  <c:v>375286.15087918006</c:v>
                </c:pt>
                <c:pt idx="161">
                  <c:v>378122.40675351123</c:v>
                </c:pt>
                <c:pt idx="162">
                  <c:v>380965.58730678365</c:v>
                </c:pt>
                <c:pt idx="163">
                  <c:v>383815.70944550395</c:v>
                </c:pt>
                <c:pt idx="164">
                  <c:v>386672.79011745559</c:v>
                </c:pt>
                <c:pt idx="165">
                  <c:v>389536.84631179989</c:v>
                </c:pt>
                <c:pt idx="166">
                  <c:v>392407.89505917695</c:v>
                </c:pt>
                <c:pt idx="167">
                  <c:v>395285.95343180693</c:v>
                </c:pt>
                <c:pt idx="168">
                  <c:v>398171.03854359163</c:v>
                </c:pt>
                <c:pt idx="169">
                  <c:v>401063.16755021608</c:v>
                </c:pt>
                <c:pt idx="170">
                  <c:v>403962.35764925077</c:v>
                </c:pt>
                <c:pt idx="171">
                  <c:v>406868.6260802538</c:v>
                </c:pt>
                <c:pt idx="172">
                  <c:v>409781.99012487341</c:v>
                </c:pt>
                <c:pt idx="173">
                  <c:v>412702.4671069507</c:v>
                </c:pt>
                <c:pt idx="174">
                  <c:v>415630.0743926228</c:v>
                </c:pt>
                <c:pt idx="175">
                  <c:v>418564.82939042588</c:v>
                </c:pt>
                <c:pt idx="176">
                  <c:v>421506.74955139885</c:v>
                </c:pt>
                <c:pt idx="177">
                  <c:v>424455.85236918717</c:v>
                </c:pt>
                <c:pt idx="178">
                  <c:v>427412.15538014669</c:v>
                </c:pt>
                <c:pt idx="179">
                  <c:v>430375.67616344802</c:v>
                </c:pt>
                <c:pt idx="180">
                  <c:v>433346.43234118115</c:v>
                </c:pt>
                <c:pt idx="181">
                  <c:v>436324.44157846016</c:v>
                </c:pt>
                <c:pt idx="182">
                  <c:v>439309.72158352809</c:v>
                </c:pt>
                <c:pt idx="183">
                  <c:v>442302.29010786267</c:v>
                </c:pt>
                <c:pt idx="184">
                  <c:v>445302.16494628135</c:v>
                </c:pt>
                <c:pt idx="185">
                  <c:v>448309.3639370476</c:v>
                </c:pt>
                <c:pt idx="186">
                  <c:v>451323.90496197663</c:v>
                </c:pt>
                <c:pt idx="187">
                  <c:v>454345.80594654189</c:v>
                </c:pt>
                <c:pt idx="188">
                  <c:v>457375.08485998161</c:v>
                </c:pt>
                <c:pt idx="189">
                  <c:v>460411.7597154057</c:v>
                </c:pt>
                <c:pt idx="190">
                  <c:v>463455.84856990271</c:v>
                </c:pt>
                <c:pt idx="191">
                  <c:v>466507.36952464748</c:v>
                </c:pt>
                <c:pt idx="192">
                  <c:v>469566.34072500851</c:v>
                </c:pt>
                <c:pt idx="193">
                  <c:v>472632.78036065598</c:v>
                </c:pt>
                <c:pt idx="194">
                  <c:v>475706.70666566992</c:v>
                </c:pt>
                <c:pt idx="195">
                  <c:v>478788.13791864854</c:v>
                </c:pt>
                <c:pt idx="196">
                  <c:v>481877.09244281711</c:v>
                </c:pt>
                <c:pt idx="197">
                  <c:v>484973.58860613673</c:v>
                </c:pt>
                <c:pt idx="198">
                  <c:v>488077.64482141356</c:v>
                </c:pt>
                <c:pt idx="199">
                  <c:v>491189.27954640851</c:v>
                </c:pt>
                <c:pt idx="200">
                  <c:v>494308.51128394675</c:v>
                </c:pt>
                <c:pt idx="201">
                  <c:v>497435.35858202784</c:v>
                </c:pt>
                <c:pt idx="202">
                  <c:v>500569.84003393608</c:v>
                </c:pt>
                <c:pt idx="203">
                  <c:v>503711.97427835094</c:v>
                </c:pt>
                <c:pt idx="204">
                  <c:v>506861.779999458</c:v>
                </c:pt>
                <c:pt idx="205">
                  <c:v>510019.27592706005</c:v>
                </c:pt>
                <c:pt idx="206">
                  <c:v>513184.48083668837</c:v>
                </c:pt>
                <c:pt idx="207">
                  <c:v>516357.41354971455</c:v>
                </c:pt>
                <c:pt idx="208">
                  <c:v>519538.09293346212</c:v>
                </c:pt>
                <c:pt idx="209">
                  <c:v>522726.53790131904</c:v>
                </c:pt>
                <c:pt idx="210">
                  <c:v>525922.76741284993</c:v>
                </c:pt>
                <c:pt idx="211">
                  <c:v>529126.80047390913</c:v>
                </c:pt>
                <c:pt idx="212">
                  <c:v>532338.65613675327</c:v>
                </c:pt>
                <c:pt idx="213">
                  <c:v>535558.35350015492</c:v>
                </c:pt>
                <c:pt idx="214">
                  <c:v>538785.91170951608</c:v>
                </c:pt>
                <c:pt idx="215">
                  <c:v>542021.34995698184</c:v>
                </c:pt>
                <c:pt idx="216">
                  <c:v>545264.68748155481</c:v>
                </c:pt>
                <c:pt idx="217">
                  <c:v>548515.94356920919</c:v>
                </c:pt>
                <c:pt idx="218">
                  <c:v>551775.13755300571</c:v>
                </c:pt>
                <c:pt idx="219">
                  <c:v>555042.2888132066</c:v>
                </c:pt>
                <c:pt idx="220">
                  <c:v>558317.4167773904</c:v>
                </c:pt>
                <c:pt idx="221">
                  <c:v>561600.54092056816</c:v>
                </c:pt>
                <c:pt idx="222">
                  <c:v>564891.68076529866</c:v>
                </c:pt>
                <c:pt idx="223">
                  <c:v>568190.85588180495</c:v>
                </c:pt>
                <c:pt idx="224">
                  <c:v>571498.08588809031</c:v>
                </c:pt>
                <c:pt idx="225">
                  <c:v>574813.39045005513</c:v>
                </c:pt>
                <c:pt idx="226">
                  <c:v>578136.78928161389</c:v>
                </c:pt>
                <c:pt idx="227">
                  <c:v>581468.3021448123</c:v>
                </c:pt>
                <c:pt idx="228">
                  <c:v>584807.94884994498</c:v>
                </c:pt>
                <c:pt idx="229">
                  <c:v>588155.7492556728</c:v>
                </c:pt>
                <c:pt idx="230">
                  <c:v>591511.72326914128</c:v>
                </c:pt>
                <c:pt idx="231">
                  <c:v>594875.89084609924</c:v>
                </c:pt>
                <c:pt idx="232">
                  <c:v>598248.27199101704</c:v>
                </c:pt>
                <c:pt idx="233">
                  <c:v>601628.88675720559</c:v>
                </c:pt>
                <c:pt idx="234">
                  <c:v>605017.75524693588</c:v>
                </c:pt>
                <c:pt idx="235">
                  <c:v>608414.89761155809</c:v>
                </c:pt>
                <c:pt idx="236">
                  <c:v>611820.33405162173</c:v>
                </c:pt>
                <c:pt idx="237">
                  <c:v>615234.08481699578</c:v>
                </c:pt>
                <c:pt idx="238">
                  <c:v>618656.1702069887</c:v>
                </c:pt>
                <c:pt idx="239">
                  <c:v>622086.61057046975</c:v>
                </c:pt>
                <c:pt idx="240">
                  <c:v>625525.4263059895</c:v>
                </c:pt>
                <c:pt idx="241">
                  <c:v>628972.63786190131</c:v>
                </c:pt>
                <c:pt idx="242">
                  <c:v>632428.26573648292</c:v>
                </c:pt>
                <c:pt idx="243">
                  <c:v>635892.33047805831</c:v>
                </c:pt>
                <c:pt idx="244">
                  <c:v>639364.85268512007</c:v>
                </c:pt>
                <c:pt idx="245">
                  <c:v>642845.85300645139</c:v>
                </c:pt>
                <c:pt idx="246">
                  <c:v>646335.35214124946</c:v>
                </c:pt>
                <c:pt idx="247">
                  <c:v>649833.37083924818</c:v>
                </c:pt>
                <c:pt idx="248">
                  <c:v>653339.92990084155</c:v>
                </c:pt>
                <c:pt idx="249">
                  <c:v>656855.05017720757</c:v>
                </c:pt>
                <c:pt idx="250">
                  <c:v>660378.75257043203</c:v>
                </c:pt>
                <c:pt idx="251">
                  <c:v>663911.05803363293</c:v>
                </c:pt>
                <c:pt idx="252">
                  <c:v>667451.98757108487</c:v>
                </c:pt>
                <c:pt idx="253">
                  <c:v>671001.56223834434</c:v>
                </c:pt>
                <c:pt idx="254">
                  <c:v>674559.80314237427</c:v>
                </c:pt>
                <c:pt idx="255">
                  <c:v>678126.73144167045</c:v>
                </c:pt>
                <c:pt idx="256">
                  <c:v>681702.36834638647</c:v>
                </c:pt>
                <c:pt idx="257">
                  <c:v>685286.73511846038</c:v>
                </c:pt>
                <c:pt idx="258">
                  <c:v>688879.85307174094</c:v>
                </c:pt>
                <c:pt idx="259">
                  <c:v>692481.74357211427</c:v>
                </c:pt>
                <c:pt idx="260">
                  <c:v>696092.42803763098</c:v>
                </c:pt>
                <c:pt idx="261">
                  <c:v>699711.92793863383</c:v>
                </c:pt>
                <c:pt idx="262">
                  <c:v>703340.26479788485</c:v>
                </c:pt>
                <c:pt idx="263">
                  <c:v>706977.46019069362</c:v>
                </c:pt>
                <c:pt idx="264">
                  <c:v>710623.53574504564</c:v>
                </c:pt>
                <c:pt idx="265">
                  <c:v>714278.5131417308</c:v>
                </c:pt>
                <c:pt idx="266">
                  <c:v>717942.41411447234</c:v>
                </c:pt>
                <c:pt idx="267">
                  <c:v>721615.26045005594</c:v>
                </c:pt>
                <c:pt idx="268">
                  <c:v>725297.07398845966</c:v>
                </c:pt>
                <c:pt idx="269">
                  <c:v>728987.87662298337</c:v>
                </c:pt>
                <c:pt idx="270">
                  <c:v>732687.69030037918</c:v>
                </c:pt>
                <c:pt idx="271">
                  <c:v>736396.53702098189</c:v>
                </c:pt>
                <c:pt idx="272">
                  <c:v>740114.43883883976</c:v>
                </c:pt>
                <c:pt idx="273">
                  <c:v>743841.41786184581</c:v>
                </c:pt>
                <c:pt idx="274">
                  <c:v>747577.49625186913</c:v>
                </c:pt>
                <c:pt idx="275">
                  <c:v>751322.69622488669</c:v>
                </c:pt>
                <c:pt idx="276">
                  <c:v>755077.04005111533</c:v>
                </c:pt>
                <c:pt idx="277">
                  <c:v>758840.55005514447</c:v>
                </c:pt>
                <c:pt idx="278">
                  <c:v>762613.24861606886</c:v>
                </c:pt>
                <c:pt idx="279">
                  <c:v>766395.158167621</c:v>
                </c:pt>
                <c:pt idx="280">
                  <c:v>770186.30119830556</c:v>
                </c:pt>
                <c:pt idx="281">
                  <c:v>773986.70025153237</c:v>
                </c:pt>
                <c:pt idx="282">
                  <c:v>777796.37792575045</c:v>
                </c:pt>
                <c:pt idx="283">
                  <c:v>781615.35687458294</c:v>
                </c:pt>
                <c:pt idx="284">
                  <c:v>785443.65980696143</c:v>
                </c:pt>
                <c:pt idx="285">
                  <c:v>789281.30948726088</c:v>
                </c:pt>
                <c:pt idx="286">
                  <c:v>793128.32873543527</c:v>
                </c:pt>
                <c:pt idx="287">
                  <c:v>796984.7404271533</c:v>
                </c:pt>
                <c:pt idx="288">
                  <c:v>800850.56749393395</c:v>
                </c:pt>
                <c:pt idx="289">
                  <c:v>804725.83292328345</c:v>
                </c:pt>
                <c:pt idx="290">
                  <c:v>808610.55975883175</c:v>
                </c:pt>
                <c:pt idx="291">
                  <c:v>812504.7711004694</c:v>
                </c:pt>
                <c:pt idx="292">
                  <c:v>816408.49010448495</c:v>
                </c:pt>
                <c:pt idx="293">
                  <c:v>820321.73998370278</c:v>
                </c:pt>
                <c:pt idx="294">
                  <c:v>824244.54400762101</c:v>
                </c:pt>
                <c:pt idx="295">
                  <c:v>828176.92550254997</c:v>
                </c:pt>
                <c:pt idx="296">
                  <c:v>832118.90785175073</c:v>
                </c:pt>
                <c:pt idx="297">
                  <c:v>836070.5144955744</c:v>
                </c:pt>
                <c:pt idx="298">
                  <c:v>840031.76893160131</c:v>
                </c:pt>
                <c:pt idx="299">
                  <c:v>844002.6947147809</c:v>
                </c:pt>
                <c:pt idx="300">
                  <c:v>847983.31545757153</c:v>
                </c:pt>
                <c:pt idx="301">
                  <c:v>851973.65483008116</c:v>
                </c:pt>
                <c:pt idx="302">
                  <c:v>855973.73656020802</c:v>
                </c:pt>
                <c:pt idx="303">
                  <c:v>859983.58443378157</c:v>
                </c:pt>
                <c:pt idx="304">
                  <c:v>864003.22229470406</c:v>
                </c:pt>
                <c:pt idx="305">
                  <c:v>868032.67404509231</c:v>
                </c:pt>
                <c:pt idx="306">
                  <c:v>872071.96364541969</c:v>
                </c:pt>
                <c:pt idx="307">
                  <c:v>876121.11511465907</c:v>
                </c:pt>
                <c:pt idx="308">
                  <c:v>880180.152530425</c:v>
                </c:pt>
                <c:pt idx="309">
                  <c:v>884249.10002911731</c:v>
                </c:pt>
                <c:pt idx="310">
                  <c:v>888327.98180606449</c:v>
                </c:pt>
                <c:pt idx="311">
                  <c:v>892416.82211566751</c:v>
                </c:pt>
                <c:pt idx="312">
                  <c:v>896515.64527154423</c:v>
                </c:pt>
                <c:pt idx="313">
                  <c:v>900624.47564667382</c:v>
                </c:pt>
                <c:pt idx="314">
                  <c:v>904743.33767354174</c:v>
                </c:pt>
                <c:pt idx="315">
                  <c:v>908872.25584428501</c:v>
                </c:pt>
                <c:pt idx="316">
                  <c:v>913011.25471083785</c:v>
                </c:pt>
                <c:pt idx="317">
                  <c:v>917160.35888507788</c:v>
                </c:pt>
                <c:pt idx="318">
                  <c:v>921319.593038972</c:v>
                </c:pt>
                <c:pt idx="319">
                  <c:v>925488.98190472333</c:v>
                </c:pt>
                <c:pt idx="320">
                  <c:v>929668.55027491867</c:v>
                </c:pt>
                <c:pt idx="321">
                  <c:v>933858.3230026752</c:v>
                </c:pt>
                <c:pt idx="322">
                  <c:v>938058.32500178891</c:v>
                </c:pt>
                <c:pt idx="323">
                  <c:v>942268.58124688233</c:v>
                </c:pt>
                <c:pt idx="324">
                  <c:v>946489.11677355308</c:v>
                </c:pt>
                <c:pt idx="325">
                  <c:v>950719.95667852322</c:v>
                </c:pt>
                <c:pt idx="326">
                  <c:v>954961.12611978769</c:v>
                </c:pt>
                <c:pt idx="327">
                  <c:v>959212.65031676448</c:v>
                </c:pt>
                <c:pt idx="328">
                  <c:v>963474.55455044459</c:v>
                </c:pt>
                <c:pt idx="329">
                  <c:v>967746.86416354205</c:v>
                </c:pt>
                <c:pt idx="330">
                  <c:v>972029.6045606446</c:v>
                </c:pt>
                <c:pt idx="331">
                  <c:v>976322.80120836524</c:v>
                </c:pt>
                <c:pt idx="332">
                  <c:v>980626.47963549325</c:v>
                </c:pt>
                <c:pt idx="333">
                  <c:v>984940.66543314594</c:v>
                </c:pt>
                <c:pt idx="334">
                  <c:v>989265.38425492111</c:v>
                </c:pt>
                <c:pt idx="335">
                  <c:v>993600.66181704949</c:v>
                </c:pt>
                <c:pt idx="336">
                  <c:v>997946.52389854763</c:v>
                </c:pt>
                <c:pt idx="337">
                  <c:v>1002302.996341371</c:v>
                </c:pt>
                <c:pt idx="338">
                  <c:v>1006670.105050568</c:v>
                </c:pt>
                <c:pt idx="339">
                  <c:v>1011047.8759944339</c:v>
                </c:pt>
                <c:pt idx="340">
                  <c:v>1015436.3352046651</c:v>
                </c:pt>
                <c:pt idx="341">
                  <c:v>1019835.5087765139</c:v>
                </c:pt>
                <c:pt idx="342">
                  <c:v>1024245.4228689441</c:v>
                </c:pt>
                <c:pt idx="343">
                  <c:v>1028666.103704786</c:v>
                </c:pt>
                <c:pt idx="344">
                  <c:v>1033097.5775708928</c:v>
                </c:pt>
                <c:pt idx="345">
                  <c:v>1037539.8708182962</c:v>
                </c:pt>
                <c:pt idx="346">
                  <c:v>1041993.0098623642</c:v>
                </c:pt>
                <c:pt idx="347">
                  <c:v>1046457.0211829571</c:v>
                </c:pt>
                <c:pt idx="348">
                  <c:v>1050931.9313245856</c:v>
                </c:pt>
                <c:pt idx="349">
                  <c:v>1055417.7668965682</c:v>
                </c:pt>
                <c:pt idx="350">
                  <c:v>1059914.5545731904</c:v>
                </c:pt>
                <c:pt idx="351">
                  <c:v>1064422.3210938617</c:v>
                </c:pt>
                <c:pt idx="352">
                  <c:v>1068941.0932632759</c:v>
                </c:pt>
                <c:pt idx="353">
                  <c:v>1073470.8979515703</c:v>
                </c:pt>
                <c:pt idx="354">
                  <c:v>1078011.7620944849</c:v>
                </c:pt>
                <c:pt idx="355">
                  <c:v>1082563.7126935229</c:v>
                </c:pt>
                <c:pt idx="356">
                  <c:v>1087126.7768161115</c:v>
                </c:pt>
                <c:pt idx="357">
                  <c:v>1091700.9815957628</c:v>
                </c:pt>
                <c:pt idx="358">
                  <c:v>1096286.3542322346</c:v>
                </c:pt>
                <c:pt idx="359">
                  <c:v>1100882.9219916926</c:v>
                </c:pt>
                <c:pt idx="360">
                  <c:v>1105490.7122068726</c:v>
                </c:pt>
                <c:pt idx="361">
                  <c:v>1110109.7522772432</c:v>
                </c:pt>
                <c:pt idx="362">
                  <c:v>1114740.0696691677</c:v>
                </c:pt>
                <c:pt idx="363">
                  <c:v>1119381.6919160688</c:v>
                </c:pt>
                <c:pt idx="364">
                  <c:v>1124034.6466185912</c:v>
                </c:pt>
                <c:pt idx="365">
                  <c:v>1128698.9614447665</c:v>
                </c:pt>
                <c:pt idx="366">
                  <c:v>1133374.6641301773</c:v>
                </c:pt>
                <c:pt idx="367">
                  <c:v>1138061.782478122</c:v>
                </c:pt>
                <c:pt idx="368">
                  <c:v>1142760.3443597809</c:v>
                </c:pt>
                <c:pt idx="369">
                  <c:v>1147470.3777143809</c:v>
                </c:pt>
                <c:pt idx="370">
                  <c:v>1152191.9105493622</c:v>
                </c:pt>
                <c:pt idx="371">
                  <c:v>1156924.970940545</c:v>
                </c:pt>
                <c:pt idx="372">
                  <c:v>1161669.587032296</c:v>
                </c:pt>
                <c:pt idx="373">
                  <c:v>1166425.7870376962</c:v>
                </c:pt>
                <c:pt idx="374">
                  <c:v>1171193.5992387084</c:v>
                </c:pt>
                <c:pt idx="375">
                  <c:v>1175973.0519863451</c:v>
                </c:pt>
                <c:pt idx="376">
                  <c:v>1180764.1737008379</c:v>
                </c:pt>
                <c:pt idx="377">
                  <c:v>1185566.9928718053</c:v>
                </c:pt>
                <c:pt idx="378">
                  <c:v>1190381.5380584237</c:v>
                </c:pt>
                <c:pt idx="379">
                  <c:v>1195207.8378895957</c:v>
                </c:pt>
                <c:pt idx="380">
                  <c:v>1200045.921064121</c:v>
                </c:pt>
                <c:pt idx="381">
                  <c:v>1204895.8163508675</c:v>
                </c:pt>
                <c:pt idx="382">
                  <c:v>1209757.5525889413</c:v>
                </c:pt>
                <c:pt idx="383">
                  <c:v>1214631.1586878591</c:v>
                </c:pt>
                <c:pt idx="384">
                  <c:v>1219516.6636277193</c:v>
                </c:pt>
                <c:pt idx="385">
                  <c:v>1224414.0964593757</c:v>
                </c:pt>
                <c:pt idx="386">
                  <c:v>1229323.4863046084</c:v>
                </c:pt>
                <c:pt idx="387">
                  <c:v>1234244.8623562988</c:v>
                </c:pt>
                <c:pt idx="388">
                  <c:v>1239178.2538786016</c:v>
                </c:pt>
                <c:pt idx="389">
                  <c:v>1244123.69020712</c:v>
                </c:pt>
                <c:pt idx="390">
                  <c:v>1249081.2007490792</c:v>
                </c:pt>
                <c:pt idx="391">
                  <c:v>1254050.8149835023</c:v>
                </c:pt>
                <c:pt idx="392">
                  <c:v>1259032.5624613843</c:v>
                </c:pt>
                <c:pt idx="393">
                  <c:v>1264026.4728058693</c:v>
                </c:pt>
                <c:pt idx="394">
                  <c:v>1269032.5757124254</c:v>
                </c:pt>
                <c:pt idx="395">
                  <c:v>1274050.9009490218</c:v>
                </c:pt>
                <c:pt idx="396">
                  <c:v>1279081.478356306</c:v>
                </c:pt>
                <c:pt idx="397">
                  <c:v>1284124.3378477807</c:v>
                </c:pt>
                <c:pt idx="398">
                  <c:v>1289179.5094099825</c:v>
                </c:pt>
                <c:pt idx="399">
                  <c:v>1294247.0231026595</c:v>
                </c:pt>
                <c:pt idx="400">
                  <c:v>1299326.9090589499</c:v>
                </c:pt>
                <c:pt idx="401">
                  <c:v>1304419.1974855619</c:v>
                </c:pt>
                <c:pt idx="402">
                  <c:v>1309523.918662953</c:v>
                </c:pt>
                <c:pt idx="403">
                  <c:v>1314641.1029455096</c:v>
                </c:pt>
                <c:pt idx="404">
                  <c:v>1319770.7807617283</c:v>
                </c:pt>
                <c:pt idx="405">
                  <c:v>1324912.9826143964</c:v>
                </c:pt>
                <c:pt idx="406">
                  <c:v>1330067.739080773</c:v>
                </c:pt>
                <c:pt idx="407">
                  <c:v>1335235.0808127716</c:v>
                </c:pt>
                <c:pt idx="408">
                  <c:v>1340415.0385371419</c:v>
                </c:pt>
                <c:pt idx="409">
                  <c:v>1345607.6430556518</c:v>
                </c:pt>
                <c:pt idx="410">
                  <c:v>1350812.9252452722</c:v>
                </c:pt>
                <c:pt idx="411">
                  <c:v>1356030.9160583594</c:v>
                </c:pt>
                <c:pt idx="412">
                  <c:v>1361261.6465228393</c:v>
                </c:pt>
                <c:pt idx="413">
                  <c:v>1366505.1477423923</c:v>
                </c:pt>
                <c:pt idx="414">
                  <c:v>1371761.4508966375</c:v>
                </c:pt>
                <c:pt idx="415">
                  <c:v>1377030.5872413188</c:v>
                </c:pt>
                <c:pt idx="416">
                  <c:v>1382312.5881084909</c:v>
                </c:pt>
                <c:pt idx="417">
                  <c:v>1387607.4849067051</c:v>
                </c:pt>
                <c:pt idx="418">
                  <c:v>1392915.3091211962</c:v>
                </c:pt>
                <c:pt idx="419">
                  <c:v>1398236.0923140694</c:v>
                </c:pt>
                <c:pt idx="420">
                  <c:v>1403569.8661244891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6B-4499-BAB5-72882EB437B0}"/>
            </c:ext>
          </c:extLst>
        </c:ser>
        <c:ser>
          <c:idx val="3"/>
          <c:order val="3"/>
          <c:tx>
            <c:strRef>
              <c:f>Plan1!$F$3</c:f>
              <c:strCache>
                <c:ptCount val="1"/>
                <c:pt idx="0">
                  <c:v>Plano C (Carreg: 0%; Adm: 1%)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Plan1!$B$4:$B$424</c:f>
              <c:numCache>
                <c:formatCode>General</c:formatCode>
                <c:ptCount val="4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</c:numCache>
            </c:numRef>
          </c:cat>
          <c:val>
            <c:numRef>
              <c:f>Plan1!$F$4:$F$424</c:f>
              <c:numCache>
                <c:formatCode>_(* #,##0.00_);_(* \(#,##0.00\);_(* "-"??_);_(@_)</c:formatCode>
                <c:ptCount val="421"/>
                <c:pt idx="0">
                  <c:v>0</c:v>
                </c:pt>
                <c:pt idx="1">
                  <c:v>1998.3409237713076</c:v>
                </c:pt>
                <c:pt idx="2">
                  <c:v>4003.2198451118165</c:v>
                </c:pt>
                <c:pt idx="3">
                  <c:v>6012.9936502222099</c:v>
                </c:pt>
                <c:pt idx="4">
                  <c:v>8027.674289892565</c:v>
                </c:pt>
                <c:pt idx="5">
                  <c:v>10047.273744090648</c:v>
                </c:pt>
                <c:pt idx="6">
                  <c:v>12071.804022033144</c:v>
                </c:pt>
                <c:pt idx="7">
                  <c:v>14101.277162257076</c:v>
                </c:pt>
                <c:pt idx="8">
                  <c:v>16135.705232691385</c:v>
                </c:pt>
                <c:pt idx="9">
                  <c:v>18175.100330728696</c:v>
                </c:pt>
                <c:pt idx="10">
                  <c:v>20219.474583297237</c:v>
                </c:pt>
                <c:pt idx="11">
                  <c:v>22268.840146932969</c:v>
                </c:pt>
                <c:pt idx="12">
                  <c:v>24323.209207851865</c:v>
                </c:pt>
                <c:pt idx="13">
                  <c:v>26382.593982022372</c:v>
                </c:pt>
                <c:pt idx="14">
                  <c:v>28447.006715238054</c:v>
                </c:pt>
                <c:pt idx="15">
                  <c:v>30516.459683190409</c:v>
                </c:pt>
                <c:pt idx="16">
                  <c:v>32590.965191541862</c:v>
                </c:pt>
                <c:pt idx="17">
                  <c:v>34670.535575998932</c:v>
                </c:pt>
                <c:pt idx="18">
                  <c:v>36755.183202385611</c:v>
                </c:pt>
                <c:pt idx="19">
                  <c:v>38844.92046671686</c:v>
                </c:pt>
                <c:pt idx="20">
                  <c:v>40939.759795272352</c:v>
                </c:pt>
                <c:pt idx="21">
                  <c:v>43039.71364467033</c:v>
                </c:pt>
                <c:pt idx="22">
                  <c:v>45144.794501941709</c:v>
                </c:pt>
                <c:pt idx="23">
                  <c:v>47255.014884604301</c:v>
                </c:pt>
                <c:pt idx="24">
                  <c:v>49370.387340737281</c:v>
                </c:pt>
                <c:pt idx="25">
                  <c:v>51490.924449055776</c:v>
                </c:pt>
                <c:pt idx="26">
                  <c:v>53616.638818985666</c:v>
                </c:pt>
                <c:pt idx="27">
                  <c:v>55747.54309073856</c:v>
                </c:pt>
                <c:pt idx="28">
                  <c:v>57883.64993538698</c:v>
                </c:pt>
                <c:pt idx="29">
                  <c:v>60024.972054939695</c:v>
                </c:pt>
                <c:pt idx="30">
                  <c:v>62171.52218241724</c:v>
                </c:pt>
                <c:pt idx="31">
                  <c:v>64323.313081927648</c:v>
                </c:pt>
                <c:pt idx="32">
                  <c:v>66480.357548742322</c:v>
                </c:pt>
                <c:pt idx="33">
                  <c:v>68642.668409372185</c:v>
                </c:pt>
                <c:pt idx="34">
                  <c:v>70810.25852164386</c:v>
                </c:pt>
                <c:pt idx="35">
                  <c:v>72983.140774776213</c:v>
                </c:pt>
                <c:pt idx="36">
                  <c:v>75161.328089456947</c:v>
                </c:pt>
                <c:pt idx="37">
                  <c:v>77344.833417919406</c:v>
                </c:pt>
                <c:pt idx="38">
                  <c:v>79533.669744019659</c:v>
                </c:pt>
                <c:pt idx="39">
                  <c:v>81727.850083313693</c:v>
                </c:pt>
                <c:pt idx="40">
                  <c:v>83927.387483134764</c:v>
                </c:pt>
                <c:pt idx="41">
                  <c:v>86132.295022671024</c:v>
                </c:pt>
                <c:pt idx="42">
                  <c:v>88342.585813043275</c:v>
                </c:pt>
                <c:pt idx="43">
                  <c:v>90558.272997382941</c:v>
                </c:pt>
                <c:pt idx="44">
                  <c:v>92779.36975091022</c:v>
                </c:pt>
                <c:pt idx="45">
                  <c:v>95005.889281012409</c:v>
                </c:pt>
                <c:pt idx="46">
                  <c:v>97237.844827322464</c:v>
                </c:pt>
                <c:pt idx="47">
                  <c:v>99475.249661797745</c:v>
                </c:pt>
                <c:pt idx="48">
                  <c:v>101718.11708879886</c:v>
                </c:pt>
                <c:pt idx="49">
                  <c:v>103966.46044516886</c:v>
                </c:pt>
                <c:pt idx="50">
                  <c:v>106220.29310031251</c:v>
                </c:pt>
                <c:pt idx="51">
                  <c:v>108479.62845627578</c:v>
                </c:pt>
                <c:pt idx="52">
                  <c:v>110744.47994782554</c:v>
                </c:pt>
                <c:pt idx="53">
                  <c:v>113014.86104252949</c:v>
                </c:pt>
                <c:pt idx="54">
                  <c:v>115290.78524083615</c:v>
                </c:pt>
                <c:pt idx="55">
                  <c:v>117572.26607615527</c:v>
                </c:pt>
                <c:pt idx="56">
                  <c:v>119859.31711493817</c:v>
                </c:pt>
                <c:pt idx="57">
                  <c:v>122151.95195675848</c:v>
                </c:pt>
                <c:pt idx="58">
                  <c:v>124450.184234393</c:v>
                </c:pt>
                <c:pt idx="59">
                  <c:v>126754.0276139028</c:v>
                </c:pt>
                <c:pt idx="60">
                  <c:v>129063.49579471441</c:v>
                </c:pt>
                <c:pt idx="61">
                  <c:v>131378.60250970133</c:v>
                </c:pt>
                <c:pt idx="62">
                  <c:v>133699.36152526567</c:v>
                </c:pt>
                <c:pt idx="63">
                  <c:v>136025.78664142001</c:v>
                </c:pt>
                <c:pt idx="64">
                  <c:v>138357.89169186947</c:v>
                </c:pt>
                <c:pt idx="65">
                  <c:v>140695.69054409402</c:v>
                </c:pt>
                <c:pt idx="66">
                  <c:v>143039.19709943078</c:v>
                </c:pt>
                <c:pt idx="67">
                  <c:v>145388.42529315688</c:v>
                </c:pt>
                <c:pt idx="68">
                  <c:v>147743.38909457222</c:v>
                </c:pt>
                <c:pt idx="69">
                  <c:v>150104.10250708254</c:v>
                </c:pt>
                <c:pt idx="70">
                  <c:v>152470.5795682827</c:v>
                </c:pt>
                <c:pt idx="71">
                  <c:v>154842.83435004012</c:v>
                </c:pt>
                <c:pt idx="72">
                  <c:v>157220.88095857852</c:v>
                </c:pt>
                <c:pt idx="73">
                  <c:v>159604.73353456176</c:v>
                </c:pt>
                <c:pt idx="74">
                  <c:v>161994.40625317796</c:v>
                </c:pt>
                <c:pt idx="75">
                  <c:v>164389.91332422371</c:v>
                </c:pt>
                <c:pt idx="76">
                  <c:v>166791.26899218865</c:v>
                </c:pt>
                <c:pt idx="77">
                  <c:v>169198.48753634014</c:v>
                </c:pt>
                <c:pt idx="78">
                  <c:v>171611.58327080816</c:v>
                </c:pt>
                <c:pt idx="79">
                  <c:v>174030.57054467045</c:v>
                </c:pt>
                <c:pt idx="80">
                  <c:v>176455.46374203783</c:v>
                </c:pt>
                <c:pt idx="81">
                  <c:v>178886.27728213972</c:v>
                </c:pt>
                <c:pt idx="82">
                  <c:v>181323.02561940986</c:v>
                </c:pt>
                <c:pt idx="83">
                  <c:v>183765.72324357228</c:v>
                </c:pt>
                <c:pt idx="84">
                  <c:v>186214.38467972755</c:v>
                </c:pt>
                <c:pt idx="85">
                  <c:v>188669.02448843897</c:v>
                </c:pt>
                <c:pt idx="86">
                  <c:v>191129.65726581932</c:v>
                </c:pt>
                <c:pt idx="87">
                  <c:v>193596.29764361755</c:v>
                </c:pt>
                <c:pt idx="88">
                  <c:v>196068.96028930583</c:v>
                </c:pt>
                <c:pt idx="89">
                  <c:v>198547.65990616675</c:v>
                </c:pt>
                <c:pt idx="90">
                  <c:v>201032.41123338079</c:v>
                </c:pt>
                <c:pt idx="91">
                  <c:v>203523.22904611388</c:v>
                </c:pt>
                <c:pt idx="92">
                  <c:v>206020.12815560531</c:v>
                </c:pt>
                <c:pt idx="93">
                  <c:v>208523.1234092559</c:v>
                </c:pt>
                <c:pt idx="94">
                  <c:v>211032.22969071608</c:v>
                </c:pt>
                <c:pt idx="95">
                  <c:v>213547.46191997454</c:v>
                </c:pt>
                <c:pt idx="96">
                  <c:v>216068.83505344694</c:v>
                </c:pt>
                <c:pt idx="97">
                  <c:v>218596.36408406481</c:v>
                </c:pt>
                <c:pt idx="98">
                  <c:v>221130.06404136468</c:v>
                </c:pt>
                <c:pt idx="99">
                  <c:v>223669.94999157748</c:v>
                </c:pt>
                <c:pt idx="100">
                  <c:v>226216.0370377182</c:v>
                </c:pt>
                <c:pt idx="101">
                  <c:v>228768.34031967557</c:v>
                </c:pt>
                <c:pt idx="102">
                  <c:v>231326.87501430215</c:v>
                </c:pt>
                <c:pt idx="103">
                  <c:v>233891.65633550458</c:v>
                </c:pt>
                <c:pt idx="104">
                  <c:v>236462.69953433404</c:v>
                </c:pt>
                <c:pt idx="105">
                  <c:v>239040.01989907696</c:v>
                </c:pt>
                <c:pt idx="106">
                  <c:v>241623.63275534587</c:v>
                </c:pt>
                <c:pt idx="107">
                  <c:v>244213.55346617056</c:v>
                </c:pt>
                <c:pt idx="108">
                  <c:v>246809.79743208952</c:v>
                </c:pt>
                <c:pt idx="109">
                  <c:v>249412.38009124133</c:v>
                </c:pt>
                <c:pt idx="110">
                  <c:v>252021.31691945664</c:v>
                </c:pt>
                <c:pt idx="111">
                  <c:v>254636.62343035013</c:v>
                </c:pt>
                <c:pt idx="112">
                  <c:v>257258.31517541272</c:v>
                </c:pt>
                <c:pt idx="113">
                  <c:v>259886.4077441041</c:v>
                </c:pt>
                <c:pt idx="114">
                  <c:v>262520.91676394537</c:v>
                </c:pt>
                <c:pt idx="115">
                  <c:v>265161.857900612</c:v>
                </c:pt>
                <c:pt idx="116">
                  <c:v>267809.24685802707</c:v>
                </c:pt>
                <c:pt idx="117">
                  <c:v>270463.0993784545</c:v>
                </c:pt>
                <c:pt idx="118">
                  <c:v>273123.43124259275</c:v>
                </c:pt>
                <c:pt idx="119">
                  <c:v>275790.25826966856</c:v>
                </c:pt>
                <c:pt idx="120">
                  <c:v>278463.59631753119</c:v>
                </c:pt>
                <c:pt idx="121">
                  <c:v>281143.46128274663</c:v>
                </c:pt>
                <c:pt idx="122">
                  <c:v>283829.86910069198</c:v>
                </c:pt>
                <c:pt idx="123">
                  <c:v>286522.83574565052</c:v>
                </c:pt>
                <c:pt idx="124">
                  <c:v>289222.37723090634</c:v>
                </c:pt>
                <c:pt idx="125">
                  <c:v>291928.50960883981</c:v>
                </c:pt>
                <c:pt idx="126">
                  <c:v>294641.24897102307</c:v>
                </c:pt>
                <c:pt idx="127">
                  <c:v>297360.61144831544</c:v>
                </c:pt>
                <c:pt idx="128">
                  <c:v>300086.61321095953</c:v>
                </c:pt>
                <c:pt idx="129">
                  <c:v>302819.27046867757</c:v>
                </c:pt>
                <c:pt idx="130">
                  <c:v>305558.59947076725</c:v>
                </c:pt>
                <c:pt idx="131">
                  <c:v>308304.616506199</c:v>
                </c:pt>
                <c:pt idx="132">
                  <c:v>311057.33790371247</c:v>
                </c:pt>
                <c:pt idx="133">
                  <c:v>313816.7800319136</c:v>
                </c:pt>
                <c:pt idx="134">
                  <c:v>316582.9592993721</c:v>
                </c:pt>
                <c:pt idx="135">
                  <c:v>319355.89215471892</c:v>
                </c:pt>
                <c:pt idx="136">
                  <c:v>322135.59508674435</c:v>
                </c:pt>
                <c:pt idx="137">
                  <c:v>324922.08462449553</c:v>
                </c:pt>
                <c:pt idx="138">
                  <c:v>327715.37733737519</c:v>
                </c:pt>
                <c:pt idx="139">
                  <c:v>330515.48983524001</c:v>
                </c:pt>
                <c:pt idx="140">
                  <c:v>333322.43876849936</c:v>
                </c:pt>
                <c:pt idx="141">
                  <c:v>336136.24082821439</c:v>
                </c:pt>
                <c:pt idx="142">
                  <c:v>338956.91274619725</c:v>
                </c:pt>
                <c:pt idx="143">
                  <c:v>341784.47129511059</c:v>
                </c:pt>
                <c:pt idx="144">
                  <c:v>344618.93328856723</c:v>
                </c:pt>
                <c:pt idx="145">
                  <c:v>347460.31558123021</c:v>
                </c:pt>
                <c:pt idx="146">
                  <c:v>350308.63506891293</c:v>
                </c:pt>
                <c:pt idx="147">
                  <c:v>353163.9086886798</c:v>
                </c:pt>
                <c:pt idx="148">
                  <c:v>356026.15341894678</c:v>
                </c:pt>
                <c:pt idx="149">
                  <c:v>358895.38627958234</c:v>
                </c:pt>
                <c:pt idx="150">
                  <c:v>361771.62433200888</c:v>
                </c:pt>
                <c:pt idx="151">
                  <c:v>364654.8846793038</c:v>
                </c:pt>
                <c:pt idx="152">
                  <c:v>367545.18446630158</c:v>
                </c:pt>
                <c:pt idx="153">
                  <c:v>370442.5408796955</c:v>
                </c:pt>
                <c:pt idx="154">
                  <c:v>373346.97114814003</c:v>
                </c:pt>
                <c:pt idx="155">
                  <c:v>376258.49254235305</c:v>
                </c:pt>
                <c:pt idx="156">
                  <c:v>379177.12237521866</c:v>
                </c:pt>
                <c:pt idx="157">
                  <c:v>382102.87800189009</c:v>
                </c:pt>
                <c:pt idx="158">
                  <c:v>385035.77681989304</c:v>
                </c:pt>
                <c:pt idx="159">
                  <c:v>387975.83626922895</c:v>
                </c:pt>
                <c:pt idx="160">
                  <c:v>390923.07383247878</c:v>
                </c:pt>
                <c:pt idx="161">
                  <c:v>393877.50703490706</c:v>
                </c:pt>
                <c:pt idx="162">
                  <c:v>396839.15344456589</c:v>
                </c:pt>
                <c:pt idx="163">
                  <c:v>399808.0306723995</c:v>
                </c:pt>
                <c:pt idx="164">
                  <c:v>402784.15637234913</c:v>
                </c:pt>
                <c:pt idx="165">
                  <c:v>405767.54824145779</c:v>
                </c:pt>
                <c:pt idx="166">
                  <c:v>408758.22401997558</c:v>
                </c:pt>
                <c:pt idx="167">
                  <c:v>411756.20149146521</c:v>
                </c:pt>
                <c:pt idx="168">
                  <c:v>414761.4984829076</c:v>
                </c:pt>
                <c:pt idx="169">
                  <c:v>417774.13286480808</c:v>
                </c:pt>
                <c:pt idx="170">
                  <c:v>420794.12255130254</c:v>
                </c:pt>
                <c:pt idx="171">
                  <c:v>423821.48550026404</c:v>
                </c:pt>
                <c:pt idx="172">
                  <c:v>426856.23971340945</c:v>
                </c:pt>
                <c:pt idx="173">
                  <c:v>429898.40323640662</c:v>
                </c:pt>
                <c:pt idx="174">
                  <c:v>432947.99415898172</c:v>
                </c:pt>
                <c:pt idx="175">
                  <c:v>436005.0306150266</c:v>
                </c:pt>
                <c:pt idx="176">
                  <c:v>439069.5307827068</c:v>
                </c:pt>
                <c:pt idx="177">
                  <c:v>442141.51288456965</c:v>
                </c:pt>
                <c:pt idx="178">
                  <c:v>445220.99518765247</c:v>
                </c:pt>
                <c:pt idx="179">
                  <c:v>448307.99600359134</c:v>
                </c:pt>
                <c:pt idx="180">
                  <c:v>451402.53368873004</c:v>
                </c:pt>
                <c:pt idx="181">
                  <c:v>454504.62664422899</c:v>
                </c:pt>
                <c:pt idx="182">
                  <c:v>457614.29331617482</c:v>
                </c:pt>
                <c:pt idx="183">
                  <c:v>460731.55219568999</c:v>
                </c:pt>
                <c:pt idx="184">
                  <c:v>463856.42181904282</c:v>
                </c:pt>
                <c:pt idx="185">
                  <c:v>466988.92076775769</c:v>
                </c:pt>
                <c:pt idx="186">
                  <c:v>470129.06766872545</c:v>
                </c:pt>
                <c:pt idx="187">
                  <c:v>473276.88119431428</c:v>
                </c:pt>
                <c:pt idx="188">
                  <c:v>476432.38006248063</c:v>
                </c:pt>
                <c:pt idx="189">
                  <c:v>479595.58303688071</c:v>
                </c:pt>
                <c:pt idx="190">
                  <c:v>482766.50892698177</c:v>
                </c:pt>
                <c:pt idx="191">
                  <c:v>485945.17658817425</c:v>
                </c:pt>
                <c:pt idx="192">
                  <c:v>489131.60492188367</c:v>
                </c:pt>
                <c:pt idx="193">
                  <c:v>492325.81287568313</c:v>
                </c:pt>
                <c:pt idx="194">
                  <c:v>495527.81944340596</c:v>
                </c:pt>
                <c:pt idx="195">
                  <c:v>498737.64366525871</c:v>
                </c:pt>
                <c:pt idx="196">
                  <c:v>501955.3046279343</c:v>
                </c:pt>
                <c:pt idx="197">
                  <c:v>505180.82146472554</c:v>
                </c:pt>
                <c:pt idx="198">
                  <c:v>508414.2133556389</c:v>
                </c:pt>
                <c:pt idx="199">
                  <c:v>511655.49952750863</c:v>
                </c:pt>
                <c:pt idx="200">
                  <c:v>514904.69925411092</c:v>
                </c:pt>
                <c:pt idx="201">
                  <c:v>518161.8318562787</c:v>
                </c:pt>
                <c:pt idx="202">
                  <c:v>521426.91670201643</c:v>
                </c:pt>
                <c:pt idx="203">
                  <c:v>524699.97320661531</c:v>
                </c:pt>
                <c:pt idx="204">
                  <c:v>527981.02083276852</c:v>
                </c:pt>
                <c:pt idx="205">
                  <c:v>531270.07909068733</c:v>
                </c:pt>
                <c:pt idx="206">
                  <c:v>534567.1675382168</c:v>
                </c:pt>
                <c:pt idx="207">
                  <c:v>537872.30578095233</c:v>
                </c:pt>
                <c:pt idx="208">
                  <c:v>541185.51347235602</c:v>
                </c:pt>
                <c:pt idx="209">
                  <c:v>544506.81031387358</c:v>
                </c:pt>
                <c:pt idx="210">
                  <c:v>547836.21605505154</c:v>
                </c:pt>
                <c:pt idx="211">
                  <c:v>551173.75049365486</c:v>
                </c:pt>
                <c:pt idx="212">
                  <c:v>554519.43347578426</c:v>
                </c:pt>
                <c:pt idx="213">
                  <c:v>557873.28489599435</c:v>
                </c:pt>
                <c:pt idx="214">
                  <c:v>561235.3246974122</c:v>
                </c:pt>
                <c:pt idx="215">
                  <c:v>564605.57287185569</c:v>
                </c:pt>
                <c:pt idx="216">
                  <c:v>567984.04945995251</c:v>
                </c:pt>
                <c:pt idx="217">
                  <c:v>571370.77455125912</c:v>
                </c:pt>
                <c:pt idx="218">
                  <c:v>574765.76828438055</c:v>
                </c:pt>
                <c:pt idx="219">
                  <c:v>578169.05084708973</c:v>
                </c:pt>
                <c:pt idx="220">
                  <c:v>581580.64247644786</c:v>
                </c:pt>
                <c:pt idx="221">
                  <c:v>585000.56345892476</c:v>
                </c:pt>
                <c:pt idx="222">
                  <c:v>588428.83413051919</c:v>
                </c:pt>
                <c:pt idx="223">
                  <c:v>591865.47487687983</c:v>
                </c:pt>
                <c:pt idx="224">
                  <c:v>595310.50613342703</c:v>
                </c:pt>
                <c:pt idx="225">
                  <c:v>598763.94838547369</c:v>
                </c:pt>
                <c:pt idx="226">
                  <c:v>602225.82216834743</c:v>
                </c:pt>
                <c:pt idx="227">
                  <c:v>605696.14806751255</c:v>
                </c:pt>
                <c:pt idx="228">
                  <c:v>609174.94671869231</c:v>
                </c:pt>
                <c:pt idx="229">
                  <c:v>612662.23880799208</c:v>
                </c:pt>
                <c:pt idx="230">
                  <c:v>616158.04507202178</c:v>
                </c:pt>
                <c:pt idx="231">
                  <c:v>619662.38629801967</c:v>
                </c:pt>
                <c:pt idx="232">
                  <c:v>623175.28332397575</c:v>
                </c:pt>
                <c:pt idx="233">
                  <c:v>626696.75703875558</c:v>
                </c:pt>
                <c:pt idx="234">
                  <c:v>630226.82838222466</c:v>
                </c:pt>
                <c:pt idx="235">
                  <c:v>633765.51834537275</c:v>
                </c:pt>
                <c:pt idx="236">
                  <c:v>637312.847970439</c:v>
                </c:pt>
                <c:pt idx="237">
                  <c:v>640868.838351037</c:v>
                </c:pt>
                <c:pt idx="238">
                  <c:v>644433.51063227968</c:v>
                </c:pt>
                <c:pt idx="239">
                  <c:v>648006.88601090573</c:v>
                </c:pt>
                <c:pt idx="240">
                  <c:v>651588.98573540547</c:v>
                </c:pt>
                <c:pt idx="241">
                  <c:v>655179.83110614691</c:v>
                </c:pt>
                <c:pt idx="242">
                  <c:v>658779.44347550278</c:v>
                </c:pt>
                <c:pt idx="243">
                  <c:v>662387.84424797713</c:v>
                </c:pt>
                <c:pt idx="244">
                  <c:v>666005.05488033302</c:v>
                </c:pt>
                <c:pt idx="245">
                  <c:v>669631.09688171989</c:v>
                </c:pt>
                <c:pt idx="246">
                  <c:v>673265.99181380123</c:v>
                </c:pt>
                <c:pt idx="247">
                  <c:v>676909.76129088318</c:v>
                </c:pt>
                <c:pt idx="248">
                  <c:v>680562.42698004295</c:v>
                </c:pt>
                <c:pt idx="249">
                  <c:v>684224.01060125756</c:v>
                </c:pt>
                <c:pt idx="250">
                  <c:v>687894.53392753296</c:v>
                </c:pt>
                <c:pt idx="251">
                  <c:v>691574.01878503384</c:v>
                </c:pt>
                <c:pt idx="252">
                  <c:v>695262.48705321306</c:v>
                </c:pt>
                <c:pt idx="253">
                  <c:v>698959.96066494158</c:v>
                </c:pt>
                <c:pt idx="254">
                  <c:v>702666.46160663944</c:v>
                </c:pt>
                <c:pt idx="255">
                  <c:v>706382.01191840624</c:v>
                </c:pt>
                <c:pt idx="256">
                  <c:v>710106.63369415211</c:v>
                </c:pt>
                <c:pt idx="257">
                  <c:v>713840.34908172907</c:v>
                </c:pt>
                <c:pt idx="258">
                  <c:v>717583.18028306286</c:v>
                </c:pt>
                <c:pt idx="259">
                  <c:v>721335.14955428499</c:v>
                </c:pt>
                <c:pt idx="260">
                  <c:v>725096.27920586488</c:v>
                </c:pt>
                <c:pt idx="261">
                  <c:v>728866.59160274279</c:v>
                </c:pt>
                <c:pt idx="262">
                  <c:v>732646.10916446254</c:v>
                </c:pt>
                <c:pt idx="263">
                  <c:v>736434.85436530504</c:v>
                </c:pt>
                <c:pt idx="264">
                  <c:v>740232.84973442182</c:v>
                </c:pt>
                <c:pt idx="265">
                  <c:v>744040.11785596877</c:v>
                </c:pt>
                <c:pt idx="266">
                  <c:v>747856.68136924109</c:v>
                </c:pt>
                <c:pt idx="267">
                  <c:v>751682.56296880741</c:v>
                </c:pt>
                <c:pt idx="268">
                  <c:v>755517.78540464456</c:v>
                </c:pt>
                <c:pt idx="269">
                  <c:v>759362.37148227333</c:v>
                </c:pt>
                <c:pt idx="270">
                  <c:v>763216.34406289388</c:v>
                </c:pt>
                <c:pt idx="271">
                  <c:v>767079.7260635217</c:v>
                </c:pt>
                <c:pt idx="272">
                  <c:v>770952.54045712366</c:v>
                </c:pt>
                <c:pt idx="273">
                  <c:v>774834.81027275498</c:v>
                </c:pt>
                <c:pt idx="274">
                  <c:v>778726.558595696</c:v>
                </c:pt>
                <c:pt idx="275">
                  <c:v>782627.80856758927</c:v>
                </c:pt>
                <c:pt idx="276">
                  <c:v>786538.58338657755</c:v>
                </c:pt>
                <c:pt idx="277">
                  <c:v>790458.9063074413</c:v>
                </c:pt>
                <c:pt idx="278">
                  <c:v>794388.80064173753</c:v>
                </c:pt>
                <c:pt idx="279">
                  <c:v>798328.28975793777</c:v>
                </c:pt>
                <c:pt idx="280">
                  <c:v>802277.39708156756</c:v>
                </c:pt>
                <c:pt idx="281">
                  <c:v>806236.14609534538</c:v>
                </c:pt>
                <c:pt idx="282">
                  <c:v>810204.56033932255</c:v>
                </c:pt>
                <c:pt idx="283">
                  <c:v>814182.6634110231</c:v>
                </c:pt>
                <c:pt idx="284">
                  <c:v>818170.47896558396</c:v>
                </c:pt>
                <c:pt idx="285">
                  <c:v>822168.03071589582</c:v>
                </c:pt>
                <c:pt idx="286">
                  <c:v>826175.34243274422</c:v>
                </c:pt>
                <c:pt idx="287">
                  <c:v>830192.43794495042</c:v>
                </c:pt>
                <c:pt idx="288">
                  <c:v>834219.34113951365</c:v>
                </c:pt>
                <c:pt idx="289">
                  <c:v>838256.07596175279</c:v>
                </c:pt>
                <c:pt idx="290">
                  <c:v>842302.666415449</c:v>
                </c:pt>
                <c:pt idx="291">
                  <c:v>846359.13656298816</c:v>
                </c:pt>
                <c:pt idx="292">
                  <c:v>850425.51052550436</c:v>
                </c:pt>
                <c:pt idx="293">
                  <c:v>854501.81248302292</c:v>
                </c:pt>
                <c:pt idx="294">
                  <c:v>858588.06667460443</c:v>
                </c:pt>
                <c:pt idx="295">
                  <c:v>862684.29739848874</c:v>
                </c:pt>
                <c:pt idx="296">
                  <c:v>866790.52901223954</c:v>
                </c:pt>
                <c:pt idx="297">
                  <c:v>870906.78593288921</c:v>
                </c:pt>
                <c:pt idx="298">
                  <c:v>875033.09263708396</c:v>
                </c:pt>
                <c:pt idx="299">
                  <c:v>879169.47366122936</c:v>
                </c:pt>
                <c:pt idx="300">
                  <c:v>883315.95360163634</c:v>
                </c:pt>
                <c:pt idx="301">
                  <c:v>887472.55711466726</c:v>
                </c:pt>
                <c:pt idx="302">
                  <c:v>891639.30891688273</c:v>
                </c:pt>
                <c:pt idx="303">
                  <c:v>895816.23378518852</c:v>
                </c:pt>
                <c:pt idx="304">
                  <c:v>900003.35655698273</c:v>
                </c:pt>
                <c:pt idx="305">
                  <c:v>904200.70213030383</c:v>
                </c:pt>
                <c:pt idx="306">
                  <c:v>908408.29546397831</c:v>
                </c:pt>
                <c:pt idx="307">
                  <c:v>912626.16157776944</c:v>
                </c:pt>
                <c:pt idx="308">
                  <c:v>916854.32555252558</c:v>
                </c:pt>
                <c:pt idx="309">
                  <c:v>921092.81253033003</c:v>
                </c:pt>
                <c:pt idx="310">
                  <c:v>925341.64771465003</c:v>
                </c:pt>
                <c:pt idx="311">
                  <c:v>929600.85637048644</c:v>
                </c:pt>
                <c:pt idx="312">
                  <c:v>933870.46382452466</c:v>
                </c:pt>
                <c:pt idx="313">
                  <c:v>938150.49546528468</c:v>
                </c:pt>
                <c:pt idx="314">
                  <c:v>942440.97674327216</c:v>
                </c:pt>
                <c:pt idx="315">
                  <c:v>946741.93317112979</c:v>
                </c:pt>
                <c:pt idx="316">
                  <c:v>951053.39032378909</c:v>
                </c:pt>
                <c:pt idx="317">
                  <c:v>955375.37383862247</c:v>
                </c:pt>
                <c:pt idx="318">
                  <c:v>959707.90941559535</c:v>
                </c:pt>
                <c:pt idx="319">
                  <c:v>964051.02281741973</c:v>
                </c:pt>
                <c:pt idx="320">
                  <c:v>968404.73986970657</c:v>
                </c:pt>
                <c:pt idx="321">
                  <c:v>972769.08646111959</c:v>
                </c:pt>
                <c:pt idx="322">
                  <c:v>977144.08854352974</c:v>
                </c:pt>
                <c:pt idx="323">
                  <c:v>981529.77213216864</c:v>
                </c:pt>
                <c:pt idx="324">
                  <c:v>985926.16330578411</c:v>
                </c:pt>
                <c:pt idx="325">
                  <c:v>990333.28820679465</c:v>
                </c:pt>
                <c:pt idx="326">
                  <c:v>994751.1730414452</c:v>
                </c:pt>
                <c:pt idx="327">
                  <c:v>999179.84407996282</c:v>
                </c:pt>
                <c:pt idx="328">
                  <c:v>1003619.327656713</c:v>
                </c:pt>
                <c:pt idx="329">
                  <c:v>1008069.650170356</c:v>
                </c:pt>
                <c:pt idx="330">
                  <c:v>1012530.8380840045</c:v>
                </c:pt>
                <c:pt idx="331">
                  <c:v>1017002.9179253802</c:v>
                </c:pt>
                <c:pt idx="332">
                  <c:v>1021485.9162869719</c:v>
                </c:pt>
                <c:pt idx="333">
                  <c:v>1025979.8598261934</c:v>
                </c:pt>
                <c:pt idx="334">
                  <c:v>1030484.7752655426</c:v>
                </c:pt>
                <c:pt idx="335">
                  <c:v>1035000.6893927597</c:v>
                </c:pt>
                <c:pt idx="336">
                  <c:v>1039527.6290609868</c:v>
                </c:pt>
                <c:pt idx="337">
                  <c:v>1044065.6211889278</c:v>
                </c:pt>
                <c:pt idx="338">
                  <c:v>1048614.6927610082</c:v>
                </c:pt>
                <c:pt idx="339">
                  <c:v>1053174.8708275352</c:v>
                </c:pt>
                <c:pt idx="340">
                  <c:v>1057746.1825048593</c:v>
                </c:pt>
                <c:pt idx="341">
                  <c:v>1062328.6549755351</c:v>
                </c:pt>
                <c:pt idx="342">
                  <c:v>1066922.3154884833</c:v>
                </c:pt>
                <c:pt idx="343">
                  <c:v>1071527.1913591521</c:v>
                </c:pt>
                <c:pt idx="344">
                  <c:v>1076143.3099696797</c:v>
                </c:pt>
                <c:pt idx="345">
                  <c:v>1080770.6987690583</c:v>
                </c:pt>
                <c:pt idx="346">
                  <c:v>1085409.3852732957</c:v>
                </c:pt>
                <c:pt idx="347">
                  <c:v>1090059.3970655799</c:v>
                </c:pt>
                <c:pt idx="348">
                  <c:v>1094720.761796443</c:v>
                </c:pt>
                <c:pt idx="349">
                  <c:v>1099393.5071839252</c:v>
                </c:pt>
                <c:pt idx="350">
                  <c:v>1104077.6610137399</c:v>
                </c:pt>
                <c:pt idx="351">
                  <c:v>1108773.2511394392</c:v>
                </c:pt>
                <c:pt idx="352">
                  <c:v>1113480.3054825789</c:v>
                </c:pt>
                <c:pt idx="353">
                  <c:v>1118198.8520328854</c:v>
                </c:pt>
                <c:pt idx="354">
                  <c:v>1122928.9188484214</c:v>
                </c:pt>
                <c:pt idx="355">
                  <c:v>1127670.5340557527</c:v>
                </c:pt>
                <c:pt idx="356">
                  <c:v>1132423.725850116</c:v>
                </c:pt>
                <c:pt idx="357">
                  <c:v>1137188.522495586</c:v>
                </c:pt>
                <c:pt idx="358">
                  <c:v>1141964.952325244</c:v>
                </c:pt>
                <c:pt idx="359">
                  <c:v>1146753.0437413463</c:v>
                </c:pt>
                <c:pt idx="360">
                  <c:v>1151552.8252154924</c:v>
                </c:pt>
                <c:pt idx="361">
                  <c:v>1156364.3252887949</c:v>
                </c:pt>
                <c:pt idx="362">
                  <c:v>1161187.5725720499</c:v>
                </c:pt>
                <c:pt idx="363">
                  <c:v>1166022.5957459053</c:v>
                </c:pt>
                <c:pt idx="364">
                  <c:v>1170869.4235610329</c:v>
                </c:pt>
                <c:pt idx="365">
                  <c:v>1175728.0848382988</c:v>
                </c:pt>
                <c:pt idx="366">
                  <c:v>1180598.6084689351</c:v>
                </c:pt>
                <c:pt idx="367">
                  <c:v>1185481.023414711</c:v>
                </c:pt>
                <c:pt idx="368">
                  <c:v>1190375.3587081055</c:v>
                </c:pt>
                <c:pt idx="369">
                  <c:v>1195281.6434524804</c:v>
                </c:pt>
                <c:pt idx="370">
                  <c:v>1200199.9068222526</c:v>
                </c:pt>
                <c:pt idx="371">
                  <c:v>1205130.1780630681</c:v>
                </c:pt>
                <c:pt idx="372">
                  <c:v>1210072.4864919756</c:v>
                </c:pt>
                <c:pt idx="373">
                  <c:v>1215026.8614976008</c:v>
                </c:pt>
                <c:pt idx="374">
                  <c:v>1219993.3325403216</c:v>
                </c:pt>
                <c:pt idx="375">
                  <c:v>1224971.9291524431</c:v>
                </c:pt>
                <c:pt idx="376">
                  <c:v>1229962.6809383729</c:v>
                </c:pt>
                <c:pt idx="377">
                  <c:v>1234965.6175747975</c:v>
                </c:pt>
                <c:pt idx="378">
                  <c:v>1239980.7688108585</c:v>
                </c:pt>
                <c:pt idx="379">
                  <c:v>1245008.1644683294</c:v>
                </c:pt>
                <c:pt idx="380">
                  <c:v>1250047.8344417934</c:v>
                </c:pt>
                <c:pt idx="381">
                  <c:v>1255099.8086988209</c:v>
                </c:pt>
                <c:pt idx="382">
                  <c:v>1260164.1172801477</c:v>
                </c:pt>
                <c:pt idx="383">
                  <c:v>1265240.7902998535</c:v>
                </c:pt>
                <c:pt idx="384">
                  <c:v>1270329.8579455414</c:v>
                </c:pt>
                <c:pt idx="385">
                  <c:v>1275431.3504785169</c:v>
                </c:pt>
                <c:pt idx="386">
                  <c:v>1280545.298233968</c:v>
                </c:pt>
                <c:pt idx="387">
                  <c:v>1285671.7316211455</c:v>
                </c:pt>
                <c:pt idx="388">
                  <c:v>1290810.6811235442</c:v>
                </c:pt>
                <c:pt idx="389">
                  <c:v>1295962.1772990841</c:v>
                </c:pt>
                <c:pt idx="390">
                  <c:v>1301126.2507802916</c:v>
                </c:pt>
                <c:pt idx="391">
                  <c:v>1306302.9322744822</c:v>
                </c:pt>
                <c:pt idx="392">
                  <c:v>1311492.2525639427</c:v>
                </c:pt>
                <c:pt idx="393">
                  <c:v>1316694.2425061143</c:v>
                </c:pt>
                <c:pt idx="394">
                  <c:v>1321908.9330337769</c:v>
                </c:pt>
                <c:pt idx="395">
                  <c:v>1327136.3551552317</c:v>
                </c:pt>
                <c:pt idx="396">
                  <c:v>1332376.5399544861</c:v>
                </c:pt>
                <c:pt idx="397">
                  <c:v>1337629.5185914391</c:v>
                </c:pt>
                <c:pt idx="398">
                  <c:v>1342895.322302066</c:v>
                </c:pt>
                <c:pt idx="399">
                  <c:v>1348173.9823986043</c:v>
                </c:pt>
                <c:pt idx="400">
                  <c:v>1353465.5302697401</c:v>
                </c:pt>
                <c:pt idx="401">
                  <c:v>1358769.9973807945</c:v>
                </c:pt>
                <c:pt idx="402">
                  <c:v>1364087.4152739102</c:v>
                </c:pt>
                <c:pt idx="403">
                  <c:v>1369417.8155682399</c:v>
                </c:pt>
                <c:pt idx="404">
                  <c:v>1374761.2299601343</c:v>
                </c:pt>
                <c:pt idx="405">
                  <c:v>1380117.6902233302</c:v>
                </c:pt>
                <c:pt idx="406">
                  <c:v>1385487.2282091393</c:v>
                </c:pt>
                <c:pt idx="407">
                  <c:v>1390869.8758466379</c:v>
                </c:pt>
                <c:pt idx="408">
                  <c:v>1396265.6651428568</c:v>
                </c:pt>
                <c:pt idx="409">
                  <c:v>1401674.6281829714</c:v>
                </c:pt>
                <c:pt idx="410">
                  <c:v>1407096.7971304927</c:v>
                </c:pt>
                <c:pt idx="411">
                  <c:v>1412532.2042274587</c:v>
                </c:pt>
                <c:pt idx="412">
                  <c:v>1417980.8817946252</c:v>
                </c:pt>
                <c:pt idx="413">
                  <c:v>1423442.8622316592</c:v>
                </c:pt>
                <c:pt idx="414">
                  <c:v>1428918.1780173311</c:v>
                </c:pt>
                <c:pt idx="415">
                  <c:v>1434406.8617097074</c:v>
                </c:pt>
                <c:pt idx="416">
                  <c:v>1439908.9459463451</c:v>
                </c:pt>
                <c:pt idx="417">
                  <c:v>1445424.4634444849</c:v>
                </c:pt>
                <c:pt idx="418">
                  <c:v>1450953.4470012463</c:v>
                </c:pt>
                <c:pt idx="419">
                  <c:v>1456495.9294938226</c:v>
                </c:pt>
                <c:pt idx="420">
                  <c:v>1462051.9438796765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6B-4499-BAB5-72882EB43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02092256"/>
        <c:axId val="-2002091168"/>
      </c:lineChart>
      <c:catAx>
        <c:axId val="-200209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Meses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2091168"/>
        <c:crosses val="autoZero"/>
        <c:auto val="1"/>
        <c:lblAlgn val="ctr"/>
        <c:lblOffset val="100"/>
        <c:tickLblSkip val="60"/>
        <c:tickMarkSkip val="60"/>
        <c:noMultiLvlLbl val="0"/>
      </c:catAx>
      <c:valAx>
        <c:axId val="-20020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2092256"/>
        <c:crossesAt val="1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078144536134034E-2"/>
          <c:y val="0.81398842053378384"/>
          <c:w val="0.94596994927744293"/>
          <c:h val="0.1311270453856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91DFD-71C5-475C-8F2E-7FA20DB23E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5D939D-5FCA-4848-B431-ECBCCA048A71}">
      <dgm:prSet phldrT="[Texto]"/>
      <dgm:spPr/>
      <dgm:t>
        <a:bodyPr/>
        <a:lstStyle/>
        <a:p>
          <a:r>
            <a:rPr lang="pt-BR" dirty="0"/>
            <a:t>Sem fins lucrativos</a:t>
          </a:r>
        </a:p>
      </dgm:t>
    </dgm:pt>
    <dgm:pt modelId="{0409D1B2-0CFD-412B-86E8-E0260144F189}" type="parTrans" cxnId="{9FFC0471-3347-4623-8165-96DF0E0D9ABF}">
      <dgm:prSet/>
      <dgm:spPr/>
      <dgm:t>
        <a:bodyPr/>
        <a:lstStyle/>
        <a:p>
          <a:endParaRPr lang="pt-BR"/>
        </a:p>
      </dgm:t>
    </dgm:pt>
    <dgm:pt modelId="{4589358E-952B-4264-9A23-0DE7768E8E31}" type="sibTrans" cxnId="{9FFC0471-3347-4623-8165-96DF0E0D9ABF}">
      <dgm:prSet/>
      <dgm:spPr/>
      <dgm:t>
        <a:bodyPr/>
        <a:lstStyle/>
        <a:p>
          <a:endParaRPr lang="pt-BR"/>
        </a:p>
      </dgm:t>
    </dgm:pt>
    <dgm:pt modelId="{1B1CF5CC-56E3-4C6F-8971-2999A6693046}">
      <dgm:prSet phldrT="[Texto]"/>
      <dgm:spPr/>
      <dgm:t>
        <a:bodyPr/>
        <a:lstStyle/>
        <a:p>
          <a:r>
            <a:rPr lang="pt-BR" dirty="0"/>
            <a:t>Maior reserva acumulada</a:t>
          </a:r>
        </a:p>
      </dgm:t>
    </dgm:pt>
    <dgm:pt modelId="{080781FC-8299-449A-AE52-E76C7BC2BDCD}" type="parTrans" cxnId="{1FA2837B-685E-44AC-A403-EED074D64136}">
      <dgm:prSet/>
      <dgm:spPr/>
      <dgm:t>
        <a:bodyPr/>
        <a:lstStyle/>
        <a:p>
          <a:endParaRPr lang="pt-BR"/>
        </a:p>
      </dgm:t>
    </dgm:pt>
    <dgm:pt modelId="{82701A48-F364-458E-A3DE-AD916CA00BF6}" type="sibTrans" cxnId="{1FA2837B-685E-44AC-A403-EED074D64136}">
      <dgm:prSet/>
      <dgm:spPr/>
      <dgm:t>
        <a:bodyPr/>
        <a:lstStyle/>
        <a:p>
          <a:endParaRPr lang="pt-BR"/>
        </a:p>
      </dgm:t>
    </dgm:pt>
    <dgm:pt modelId="{1B617957-DF32-4B2D-ACCD-F481ABBE7EA4}" type="pres">
      <dgm:prSet presAssocID="{CB091DFD-71C5-475C-8F2E-7FA20DB23ED6}" presName="Name0" presStyleCnt="0">
        <dgm:presLayoutVars>
          <dgm:dir/>
          <dgm:resizeHandles val="exact"/>
        </dgm:presLayoutVars>
      </dgm:prSet>
      <dgm:spPr/>
    </dgm:pt>
    <dgm:pt modelId="{F19251CA-1062-4D32-B0B0-8730C17708A2}" type="pres">
      <dgm:prSet presAssocID="{1B5D939D-5FCA-4848-B431-ECBCCA048A71}" presName="node" presStyleLbl="node1" presStyleIdx="0" presStyleCnt="2">
        <dgm:presLayoutVars>
          <dgm:bulletEnabled val="1"/>
        </dgm:presLayoutVars>
      </dgm:prSet>
      <dgm:spPr/>
    </dgm:pt>
    <dgm:pt modelId="{D0493855-DDD9-43F8-9BF5-593B152804FB}" type="pres">
      <dgm:prSet presAssocID="{4589358E-952B-4264-9A23-0DE7768E8E31}" presName="sibTrans" presStyleLbl="sibTrans2D1" presStyleIdx="0" presStyleCnt="1"/>
      <dgm:spPr/>
    </dgm:pt>
    <dgm:pt modelId="{B34C4312-C05E-43DA-8D35-E0964DBEB8F1}" type="pres">
      <dgm:prSet presAssocID="{4589358E-952B-4264-9A23-0DE7768E8E31}" presName="connectorText" presStyleLbl="sibTrans2D1" presStyleIdx="0" presStyleCnt="1"/>
      <dgm:spPr/>
    </dgm:pt>
    <dgm:pt modelId="{1A2C137B-DEF0-458E-BA81-B934D151C7E0}" type="pres">
      <dgm:prSet presAssocID="{1B1CF5CC-56E3-4C6F-8971-2999A6693046}" presName="node" presStyleLbl="node1" presStyleIdx="1" presStyleCnt="2">
        <dgm:presLayoutVars>
          <dgm:bulletEnabled val="1"/>
        </dgm:presLayoutVars>
      </dgm:prSet>
      <dgm:spPr/>
    </dgm:pt>
  </dgm:ptLst>
  <dgm:cxnLst>
    <dgm:cxn modelId="{B7E5FA3B-62EF-4C33-8EBA-E5C71A755985}" type="presOf" srcId="{4589358E-952B-4264-9A23-0DE7768E8E31}" destId="{B34C4312-C05E-43DA-8D35-E0964DBEB8F1}" srcOrd="1" destOrd="0" presId="urn:microsoft.com/office/officeart/2005/8/layout/process1"/>
    <dgm:cxn modelId="{77318341-216C-435C-9283-751A13D95987}" type="presOf" srcId="{CB091DFD-71C5-475C-8F2E-7FA20DB23ED6}" destId="{1B617957-DF32-4B2D-ACCD-F481ABBE7EA4}" srcOrd="0" destOrd="0" presId="urn:microsoft.com/office/officeart/2005/8/layout/process1"/>
    <dgm:cxn modelId="{B4A05F4E-B6DF-4CBE-BBEE-09B8C421CA75}" type="presOf" srcId="{1B1CF5CC-56E3-4C6F-8971-2999A6693046}" destId="{1A2C137B-DEF0-458E-BA81-B934D151C7E0}" srcOrd="0" destOrd="0" presId="urn:microsoft.com/office/officeart/2005/8/layout/process1"/>
    <dgm:cxn modelId="{9FFC0471-3347-4623-8165-96DF0E0D9ABF}" srcId="{CB091DFD-71C5-475C-8F2E-7FA20DB23ED6}" destId="{1B5D939D-5FCA-4848-B431-ECBCCA048A71}" srcOrd="0" destOrd="0" parTransId="{0409D1B2-0CFD-412B-86E8-E0260144F189}" sibTransId="{4589358E-952B-4264-9A23-0DE7768E8E31}"/>
    <dgm:cxn modelId="{77C1D979-EDF0-4588-A8BD-F1E7EEF473BA}" type="presOf" srcId="{1B5D939D-5FCA-4848-B431-ECBCCA048A71}" destId="{F19251CA-1062-4D32-B0B0-8730C17708A2}" srcOrd="0" destOrd="0" presId="urn:microsoft.com/office/officeart/2005/8/layout/process1"/>
    <dgm:cxn modelId="{1FA2837B-685E-44AC-A403-EED074D64136}" srcId="{CB091DFD-71C5-475C-8F2E-7FA20DB23ED6}" destId="{1B1CF5CC-56E3-4C6F-8971-2999A6693046}" srcOrd="1" destOrd="0" parTransId="{080781FC-8299-449A-AE52-E76C7BC2BDCD}" sibTransId="{82701A48-F364-458E-A3DE-AD916CA00BF6}"/>
    <dgm:cxn modelId="{DBE7697F-C2EA-4FF7-9278-7FCEF3D19662}" type="presOf" srcId="{4589358E-952B-4264-9A23-0DE7768E8E31}" destId="{D0493855-DDD9-43F8-9BF5-593B152804FB}" srcOrd="0" destOrd="0" presId="urn:microsoft.com/office/officeart/2005/8/layout/process1"/>
    <dgm:cxn modelId="{789D4ECC-6954-41B0-B7EF-B271417D52D0}" type="presParOf" srcId="{1B617957-DF32-4B2D-ACCD-F481ABBE7EA4}" destId="{F19251CA-1062-4D32-B0B0-8730C17708A2}" srcOrd="0" destOrd="0" presId="urn:microsoft.com/office/officeart/2005/8/layout/process1"/>
    <dgm:cxn modelId="{D2D904B8-99C0-4D0E-8787-57D34F980BFB}" type="presParOf" srcId="{1B617957-DF32-4B2D-ACCD-F481ABBE7EA4}" destId="{D0493855-DDD9-43F8-9BF5-593B152804FB}" srcOrd="1" destOrd="0" presId="urn:microsoft.com/office/officeart/2005/8/layout/process1"/>
    <dgm:cxn modelId="{154889E9-066F-44A5-9EBB-B5311D1F3F2A}" type="presParOf" srcId="{D0493855-DDD9-43F8-9BF5-593B152804FB}" destId="{B34C4312-C05E-43DA-8D35-E0964DBEB8F1}" srcOrd="0" destOrd="0" presId="urn:microsoft.com/office/officeart/2005/8/layout/process1"/>
    <dgm:cxn modelId="{C6DF57B6-A0EE-44C0-A78D-13CABC71B9A7}" type="presParOf" srcId="{1B617957-DF32-4B2D-ACCD-F481ABBE7EA4}" destId="{1A2C137B-DEF0-458E-BA81-B934D151C7E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251CA-1062-4D32-B0B0-8730C17708A2}">
      <dsp:nvSpPr>
        <dsp:cNvPr id="0" name=""/>
        <dsp:cNvSpPr/>
      </dsp:nvSpPr>
      <dsp:spPr>
        <a:xfrm>
          <a:off x="823" y="982322"/>
          <a:ext cx="1757146" cy="1054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Sem fins lucrativos</a:t>
          </a:r>
        </a:p>
      </dsp:txBody>
      <dsp:txXfrm>
        <a:off x="31702" y="1013201"/>
        <a:ext cx="1695388" cy="992530"/>
      </dsp:txXfrm>
    </dsp:sp>
    <dsp:sp modelId="{D0493855-DDD9-43F8-9BF5-593B152804FB}">
      <dsp:nvSpPr>
        <dsp:cNvPr id="0" name=""/>
        <dsp:cNvSpPr/>
      </dsp:nvSpPr>
      <dsp:spPr>
        <a:xfrm>
          <a:off x="1933685" y="1291580"/>
          <a:ext cx="372515" cy="435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933685" y="1378734"/>
        <a:ext cx="260761" cy="261464"/>
      </dsp:txXfrm>
    </dsp:sp>
    <dsp:sp modelId="{1A2C137B-DEF0-458E-BA81-B934D151C7E0}">
      <dsp:nvSpPr>
        <dsp:cNvPr id="0" name=""/>
        <dsp:cNvSpPr/>
      </dsp:nvSpPr>
      <dsp:spPr>
        <a:xfrm>
          <a:off x="2460829" y="982322"/>
          <a:ext cx="1757146" cy="1054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Maior reserva acumulada</a:t>
          </a:r>
        </a:p>
      </dsp:txBody>
      <dsp:txXfrm>
        <a:off x="2491708" y="1013201"/>
        <a:ext cx="1695388" cy="99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C0A85-7619-47EF-A590-2E69E223A806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47CE9-5BDF-4D8A-A8E0-8CE1C2A72B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31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BA486-FC76-40AD-AD9A-5DEA249BCB22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8D5A-45B3-4D48-BE70-C6DD319959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1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88D5A-45B3-4D48-BE70-C6DD319959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87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C605084-CB4F-4DCB-B0F0-66E43FECA1B4}" type="datetime1">
              <a:rPr lang="pt-BR"/>
              <a:pPr>
                <a:defRPr/>
              </a:pPr>
              <a:t>23/05/2023</a:t>
            </a:fld>
            <a:endParaRPr lang="pt-BR"/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3971605" y="2"/>
            <a:ext cx="3036924" cy="59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275C2FA-1D97-45F6-8F98-B65298B02C00}" type="datetime1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23/05/2023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6"/>
          <p:cNvSpPr txBox="1">
            <a:spLocks noGrp="1" noChangeArrowheads="1"/>
          </p:cNvSpPr>
          <p:nvPr/>
        </p:nvSpPr>
        <p:spPr bwMode="auto">
          <a:xfrm>
            <a:off x="1" y="10588416"/>
            <a:ext cx="3036924" cy="5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t>29º Congresso Brasileiro de Fundos de Pensão Discutindo Conceitos: Realidade de um Novo Tempo!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3971605" y="10588416"/>
            <a:ext cx="3036924" cy="5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5BE91F8-8EAE-4641-9BF4-36EEC06AC6EB}" type="slidenum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18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6873" name="Espaço Reservado para Número de Slide 3"/>
          <p:cNvSpPr txBox="1">
            <a:spLocks noGrp="1"/>
          </p:cNvSpPr>
          <p:nvPr/>
        </p:nvSpPr>
        <p:spPr bwMode="auto">
          <a:xfrm>
            <a:off x="3971605" y="10588416"/>
            <a:ext cx="3036924" cy="5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95" tIns="46850" rIns="93695" bIns="46850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8683C46-E597-4771-8A89-BF38152249E3}" type="slidenum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18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1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7775-CFFF-45F9-9436-1B171E5E19E7}" type="datetime1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4F-8144-48E2-9221-41F0FC6A2F24}" type="datetime1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22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43CA-FD74-4CD3-A932-AC4481BD93D1}" type="datetime1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79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30663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01A3EF54-F73C-4B20-AA62-20ADA79ECE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29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2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2AF4-1FFA-4263-87E8-B1C91721E99C}" type="datetime1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2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0DEA-34D8-400B-8339-2C642148E4BF}" type="datetime1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0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99DC-8672-4E8A-B591-C3A9DB6300A7}" type="datetime1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334E-FCD0-4286-B955-118F813D71C0}" type="datetime1">
              <a:rPr lang="pt-BR" smtClean="0"/>
              <a:t>23/05/2023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41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011C-89C9-42A8-86E5-7AFD595CFA97}" type="datetime1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3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8D8C-0293-45D0-9246-D5B52B919EDA}" type="datetime1">
              <a:rPr lang="pt-BR" smtClean="0"/>
              <a:t>23/05/2023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3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CD8A-EC1F-4442-AEFD-D26B106539C4}" type="datetime1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4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6D83-0C69-4E03-91E1-D0EB83806C25}" type="datetime1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26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5ACE-FBF0-43EB-8829-10C778BB7915}" type="datetime1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0BC7-C779-44D5-B638-8C312D21D9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presp.com.br/encontre-um-assessor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imas.ribeiro@ufma.br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ofdrdimas@bol.com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>
                <a:solidFill>
                  <a:schemeClr val="bg1"/>
                </a:solidFill>
              </a:rPr>
              <a:t>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0" y="952200"/>
            <a:ext cx="12076530" cy="407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4400" b="1" dirty="0">
                <a:solidFill>
                  <a:schemeClr val="bg1"/>
                </a:solidFill>
              </a:rPr>
              <a:t>PREVIDÊNCIA COMPLEMENTAR</a:t>
            </a:r>
            <a:endParaRPr lang="pt-BR" sz="4400" dirty="0">
              <a:solidFill>
                <a:schemeClr val="bg1"/>
              </a:solidFill>
            </a:endParaRPr>
          </a:p>
          <a:p>
            <a:r>
              <a:rPr lang="pt-BR" sz="4400" b="1" dirty="0">
                <a:solidFill>
                  <a:srgbClr val="FFFF00"/>
                </a:solidFill>
              </a:rPr>
              <a:t>DO SERVIDOR PÚBLICO</a:t>
            </a:r>
            <a:endParaRPr lang="pt-BR" b="1" dirty="0">
              <a:solidFill>
                <a:srgbClr val="FFFF00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24/05/2023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4CB54F-081E-4EDE-B71A-F63241061083}"/>
              </a:ext>
            </a:extLst>
          </p:cNvPr>
          <p:cNvSpPr txBox="1"/>
          <p:nvPr/>
        </p:nvSpPr>
        <p:spPr>
          <a:xfrm>
            <a:off x="339699" y="3731779"/>
            <a:ext cx="7923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Frutiger LT 45 Light" panose="020B0500000000000000" pitchFamily="34" charset="0"/>
              </a:rPr>
              <a:t>Prof. Dr. Dimas dos Reis Ribeiro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Frutiger LT 45 Light" panose="020B0500000000000000" pitchFamily="34" charset="0"/>
              </a:rPr>
              <a:t>Presidente Conselho Fiscal</a:t>
            </a:r>
            <a:endParaRPr lang="pt-BR" sz="2800" dirty="0">
              <a:latin typeface="Frutiger LT 45 Light" panose="020B0500000000000000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D01D01A-985F-1FEB-26AA-28E21CC6B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42" t="24409" r="23337" b="16141"/>
          <a:stretch/>
        </p:blipFill>
        <p:spPr>
          <a:xfrm>
            <a:off x="7087627" y="2190600"/>
            <a:ext cx="4988903" cy="45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806" y="1484076"/>
            <a:ext cx="3864606" cy="35148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1" name="Espaço Reservado para Conteúdo 2"/>
          <p:cNvSpPr txBox="1"/>
          <p:nvPr/>
        </p:nvSpPr>
        <p:spPr>
          <a:xfrm>
            <a:off x="1702581" y="1057403"/>
            <a:ext cx="8600965" cy="6232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i="1" dirty="0">
                <a:solidFill>
                  <a:srgbClr val="576A7C"/>
                </a:solidFill>
                <a:latin typeface="Arial" pitchFamily="34"/>
                <a:cs typeface="Arial" pitchFamily="34"/>
              </a:rPr>
              <a:t>Administra planos de previdência complementar dos servidores públicos federais dos poderes Executivo e Legislativo</a:t>
            </a:r>
          </a:p>
        </p:txBody>
      </p:sp>
      <p:sp>
        <p:nvSpPr>
          <p:cNvPr id="52" name="Espaço Reservado para Número de Slide 21"/>
          <p:cNvSpPr txBox="1"/>
          <p:nvPr/>
        </p:nvSpPr>
        <p:spPr>
          <a:xfrm>
            <a:off x="8592999" y="5144374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843FF1-281D-4529-9C07-1AC9998AEEBA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3" name="Título 2"/>
          <p:cNvSpPr txBox="1">
            <a:spLocks/>
          </p:cNvSpPr>
          <p:nvPr/>
        </p:nvSpPr>
        <p:spPr>
          <a:xfrm>
            <a:off x="-182443" y="144576"/>
            <a:ext cx="12192000" cy="82363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 b="1" i="0" u="none" strike="noStrike" kern="1200" cap="none" spc="0" baseline="0">
                <a:solidFill>
                  <a:srgbClr val="78C58C"/>
                </a:solidFill>
                <a:uFillTx/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dirty="0"/>
              <a:t>Aspectos Legais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0F8472B-934C-4EDB-9EB8-6FB0B67ED8C3}"/>
              </a:ext>
            </a:extLst>
          </p:cNvPr>
          <p:cNvGrpSpPr/>
          <p:nvPr/>
        </p:nvGrpSpPr>
        <p:grpSpPr>
          <a:xfrm>
            <a:off x="2199415" y="2112459"/>
            <a:ext cx="7252822" cy="2839923"/>
            <a:chOff x="1855467" y="2243945"/>
            <a:chExt cx="7252822" cy="2839923"/>
          </a:xfrm>
        </p:grpSpPr>
        <p:sp>
          <p:nvSpPr>
            <p:cNvPr id="40" name="CaixaDeTexto 39"/>
            <p:cNvSpPr txBox="1"/>
            <p:nvPr/>
          </p:nvSpPr>
          <p:spPr>
            <a:xfrm>
              <a:off x="7023258" y="3052403"/>
              <a:ext cx="2085031" cy="34624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1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b="1" dirty="0">
                  <a:solidFill>
                    <a:srgbClr val="496179"/>
                  </a:solidFill>
                  <a:latin typeface="Arial" pitchFamily="34"/>
                  <a:cs typeface="Arial" pitchFamily="34"/>
                </a:rPr>
                <a:t>Participante</a:t>
              </a: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369EFEC-310C-4411-BB03-464EF8F926A5}"/>
                </a:ext>
              </a:extLst>
            </p:cNvPr>
            <p:cNvGrpSpPr/>
            <p:nvPr/>
          </p:nvGrpSpPr>
          <p:grpSpPr>
            <a:xfrm>
              <a:off x="1855467" y="2243945"/>
              <a:ext cx="6737532" cy="2839923"/>
              <a:chOff x="1106445" y="2202000"/>
              <a:chExt cx="6737532" cy="2839923"/>
            </a:xfrm>
          </p:grpSpPr>
          <p:sp>
            <p:nvSpPr>
              <p:cNvPr id="38" name="CaixaDeTexto 37"/>
              <p:cNvSpPr txBox="1"/>
              <p:nvPr/>
            </p:nvSpPr>
            <p:spPr>
              <a:xfrm>
                <a:off x="2734396" y="4603341"/>
                <a:ext cx="1526700" cy="4385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0" compatLnSpc="1">
                <a:spAutoFit/>
              </a:bodyPr>
              <a:lstStyle/>
              <a:p>
                <a:pPr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2400" b="1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Exec</a:t>
                </a:r>
                <a:r>
                  <a:rPr lang="pt-BR" sz="2400" b="1" dirty="0">
                    <a:solidFill>
                      <a:srgbClr val="82C284"/>
                    </a:solidFill>
                    <a:latin typeface="Arial" pitchFamily="34"/>
                    <a:cs typeface="Arial" pitchFamily="34"/>
                  </a:rPr>
                  <a:t>Prev</a:t>
                </a:r>
              </a:p>
            </p:txBody>
          </p:sp>
          <p:sp>
            <p:nvSpPr>
              <p:cNvPr id="39" name="CaixaDeTexto 38">
                <a:hlinkClick r:id="" action="ppaction://noaction"/>
              </p:cNvPr>
              <p:cNvSpPr txBox="1"/>
              <p:nvPr/>
            </p:nvSpPr>
            <p:spPr>
              <a:xfrm>
                <a:off x="5469209" y="4601085"/>
                <a:ext cx="1610056" cy="4385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0" compatLnSpc="1">
                <a:spAutoFit/>
              </a:bodyPr>
              <a:lstStyle/>
              <a:p>
                <a:pPr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2400" b="1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Legis</a:t>
                </a:r>
                <a:r>
                  <a:rPr lang="pt-BR" sz="2400" b="1">
                    <a:solidFill>
                      <a:srgbClr val="82C284"/>
                    </a:solidFill>
                    <a:latin typeface="Arial" pitchFamily="34"/>
                    <a:cs typeface="Arial" pitchFamily="34"/>
                  </a:rPr>
                  <a:t>Prev</a:t>
                </a:r>
              </a:p>
            </p:txBody>
          </p:sp>
          <p:sp>
            <p:nvSpPr>
              <p:cNvPr id="42" name="patroc"/>
              <p:cNvSpPr/>
              <p:nvPr/>
            </p:nvSpPr>
            <p:spPr>
              <a:xfrm>
                <a:off x="1106445" y="3062376"/>
                <a:ext cx="2090949" cy="346249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b="1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Patrocinador</a:t>
                </a:r>
              </a:p>
            </p:txBody>
          </p:sp>
          <p:sp>
            <p:nvSpPr>
              <p:cNvPr id="43" name="patroc"/>
              <p:cNvSpPr/>
              <p:nvPr/>
            </p:nvSpPr>
            <p:spPr>
              <a:xfrm>
                <a:off x="3719650" y="3957201"/>
                <a:ext cx="2106236" cy="276999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1350" b="1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Planos de Benefícios</a:t>
                </a: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6915706" y="3450534"/>
                <a:ext cx="928271" cy="20774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900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Adesão</a:t>
                </a: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1630530" y="3427967"/>
                <a:ext cx="1045474" cy="48474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900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Convênio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900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de Adesão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900" b="1" i="1" dirty="0">
                    <a:solidFill>
                      <a:srgbClr val="496179"/>
                    </a:solidFill>
                    <a:latin typeface="Arial" pitchFamily="34"/>
                    <a:cs typeface="Arial" pitchFamily="34"/>
                  </a:rPr>
                  <a:t>(OBRIGAÇÕES)</a:t>
                </a:r>
              </a:p>
            </p:txBody>
          </p:sp>
          <p:cxnSp>
            <p:nvCxnSpPr>
              <p:cNvPr id="46" name="Conector de seta reta 45"/>
              <p:cNvCxnSpPr>
                <a:cxnSpLocks/>
              </p:cNvCxnSpPr>
              <p:nvPr/>
            </p:nvCxnSpPr>
            <p:spPr>
              <a:xfrm>
                <a:off x="1957831" y="2877768"/>
                <a:ext cx="5688735" cy="18740"/>
              </a:xfrm>
              <a:prstGeom prst="straightConnector1">
                <a:avLst/>
              </a:prstGeom>
              <a:noFill/>
              <a:ln w="38103" cap="flat">
                <a:solidFill>
                  <a:srgbClr val="74C695"/>
                </a:solidFill>
                <a:prstDash val="solid"/>
                <a:miter/>
                <a:headEnd type="arrow"/>
                <a:tailEnd type="arrow"/>
              </a:ln>
            </p:spPr>
          </p:cxnSp>
          <p:cxnSp>
            <p:nvCxnSpPr>
              <p:cNvPr id="47" name="Conector de seta reta 46"/>
              <p:cNvCxnSpPr>
                <a:cxnSpLocks/>
              </p:cNvCxnSpPr>
              <p:nvPr/>
            </p:nvCxnSpPr>
            <p:spPr>
              <a:xfrm flipH="1">
                <a:off x="5825886" y="3370881"/>
                <a:ext cx="746946" cy="536132"/>
              </a:xfrm>
              <a:prstGeom prst="straightConnector1">
                <a:avLst/>
              </a:prstGeom>
              <a:noFill/>
              <a:ln w="38103" cap="flat">
                <a:solidFill>
                  <a:srgbClr val="74C695"/>
                </a:solidFill>
                <a:prstDash val="solid"/>
                <a:miter/>
                <a:headEnd type="arrow"/>
                <a:tailEnd type="arrow"/>
              </a:ln>
            </p:spPr>
          </p:cxnSp>
          <p:cxnSp>
            <p:nvCxnSpPr>
              <p:cNvPr id="48" name="Conector de seta reta 47"/>
              <p:cNvCxnSpPr>
                <a:cxnSpLocks/>
              </p:cNvCxnSpPr>
              <p:nvPr/>
            </p:nvCxnSpPr>
            <p:spPr>
              <a:xfrm>
                <a:off x="2934193" y="3370881"/>
                <a:ext cx="709858" cy="555437"/>
              </a:xfrm>
              <a:prstGeom prst="straightConnector1">
                <a:avLst/>
              </a:prstGeom>
              <a:noFill/>
              <a:ln w="38103" cap="flat">
                <a:solidFill>
                  <a:srgbClr val="74C695"/>
                </a:solidFill>
                <a:prstDash val="solid"/>
                <a:miter/>
                <a:headEnd type="arrow"/>
                <a:tailEnd type="arrow"/>
              </a:ln>
            </p:spPr>
          </p:cxnSp>
          <p:sp>
            <p:nvSpPr>
              <p:cNvPr id="49" name="CaixaDeTexto 48"/>
              <p:cNvSpPr txBox="1"/>
              <p:nvPr/>
            </p:nvSpPr>
            <p:spPr>
              <a:xfrm>
                <a:off x="3051062" y="2202000"/>
                <a:ext cx="3400574" cy="43858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1200" b="1" dirty="0">
                    <a:solidFill>
                      <a:srgbClr val="4B6478"/>
                    </a:solidFill>
                    <a:latin typeface="Calibri"/>
                  </a:rPr>
                  <a:t>Lei nº 8.112/1990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1200" b="1" dirty="0">
                    <a:solidFill>
                      <a:srgbClr val="4B6478"/>
                    </a:solidFill>
                    <a:latin typeface="Calibri"/>
                  </a:rPr>
                  <a:t> (RJU servidores civis União</a:t>
                </a:r>
                <a:r>
                  <a:rPr lang="pt-BR" sz="750" b="1" dirty="0">
                    <a:solidFill>
                      <a:srgbClr val="4B6478"/>
                    </a:solidFill>
                    <a:latin typeface="Calibri"/>
                  </a:rPr>
                  <a:t>)</a:t>
                </a:r>
              </a:p>
            </p:txBody>
          </p:sp>
          <p:sp>
            <p:nvSpPr>
              <p:cNvPr id="50" name="Retângulo de cantos arredondados 18"/>
              <p:cNvSpPr/>
              <p:nvPr/>
            </p:nvSpPr>
            <p:spPr>
              <a:xfrm>
                <a:off x="2338916" y="4620312"/>
                <a:ext cx="2321035" cy="41935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9046" cap="flat">
                <a:solidFill>
                  <a:srgbClr val="73C594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3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1" name="Retângulo de cantos arredondados 19"/>
              <p:cNvSpPr/>
              <p:nvPr/>
            </p:nvSpPr>
            <p:spPr>
              <a:xfrm>
                <a:off x="5113719" y="4601085"/>
                <a:ext cx="2321035" cy="42440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9046" cap="flat">
                <a:solidFill>
                  <a:srgbClr val="73C594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35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5" name="CaixaDeTexto 17"/>
              <p:cNvSpPr txBox="1"/>
              <p:nvPr/>
            </p:nvSpPr>
            <p:spPr>
              <a:xfrm>
                <a:off x="3733183" y="3282620"/>
                <a:ext cx="2036332" cy="39241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1050" b="1" dirty="0">
                    <a:solidFill>
                      <a:srgbClr val="4B6478"/>
                    </a:solidFill>
                    <a:latin typeface="Calibri"/>
                  </a:rPr>
                  <a:t>Lei nº 12.618/2012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BR" sz="1050" b="1" dirty="0">
                    <a:solidFill>
                      <a:srgbClr val="4B6478"/>
                    </a:solidFill>
                    <a:latin typeface="Calibri"/>
                  </a:rPr>
                  <a:t> (Teto RPPS; Funpresp)</a:t>
                </a:r>
              </a:p>
            </p:txBody>
          </p:sp>
        </p:grpSp>
      </p:grpSp>
      <p:pic>
        <p:nvPicPr>
          <p:cNvPr id="6" name="Imagem 5" descr="Brinquedo de lego&#10;&#10;Descrição gerada automaticamente com confiança média">
            <a:extLst>
              <a:ext uri="{FF2B5EF4-FFF2-40B4-BE49-F238E27FC236}">
                <a16:creationId xmlns:a16="http://schemas.microsoft.com/office/drawing/2014/main" id="{4E182513-9C69-45E5-A864-CB76368C9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" y="2361878"/>
            <a:ext cx="2498789" cy="2437843"/>
          </a:xfrm>
          <a:prstGeom prst="rect">
            <a:avLst/>
          </a:prstGeom>
        </p:spPr>
      </p:pic>
      <p:pic>
        <p:nvPicPr>
          <p:cNvPr id="29" name="Imagem 5">
            <a:extLst>
              <a:ext uri="{FF2B5EF4-FFF2-40B4-BE49-F238E27FC236}">
                <a16:creationId xmlns:a16="http://schemas.microsoft.com/office/drawing/2014/main" id="{2EA8B80E-FAF9-4371-ACA4-78BA7C0A0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942" y="5173680"/>
            <a:ext cx="1434824" cy="11765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Imagem 4">
            <a:extLst>
              <a:ext uri="{FF2B5EF4-FFF2-40B4-BE49-F238E27FC236}">
                <a16:creationId xmlns:a16="http://schemas.microsoft.com/office/drawing/2014/main" id="{D5F2D11C-8534-4D71-96D6-EB6134DA5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354" y="5233259"/>
            <a:ext cx="1770217" cy="14409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083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curso Previc conta com pedido para 121 vagas em anál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85" y="1419046"/>
            <a:ext cx="1767784" cy="9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cheiro:Logo Receita Federal do Brasil.svg – Wikipédia, a enciclopédia  l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0" y="2961053"/>
            <a:ext cx="1103414" cy="9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nco Central do Brasil - O que é, como funciona e funções do Bac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18" y="2858358"/>
            <a:ext cx="2160363" cy="11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ector tesouro direto free vector download (6 Free vector) for commercial  use. format: ai, eps, cdr, svg vector illustration graphic art de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00" y="2961053"/>
            <a:ext cx="1355913" cy="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ncurso Senado Federal: cursos, edital e datas | Gran Cursos On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99" y="4090689"/>
            <a:ext cx="1857600" cy="13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ncurso Câmara dos Deputados: cursos, edital e dat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9" y="3950658"/>
            <a:ext cx="2230262" cy="16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rograma de identidade visual do TCU: manual de aplicação da marca versão  2.0 | Portal T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50" y="1569610"/>
            <a:ext cx="3246365" cy="6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UNC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1279702"/>
            <a:ext cx="1740922" cy="14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GU disponibiliza material com orientações jurídicas do órgão - Editora  FÓRUM - Conhecimento Jurídi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86" y="2961053"/>
            <a:ext cx="1496845" cy="7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olicia Federal Logo Vector (.EPS) Free Downlo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59" y="2867342"/>
            <a:ext cx="928966" cy="11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238400" y="296116"/>
            <a:ext cx="77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186 Patrocinadores</a:t>
            </a:r>
          </a:p>
          <a:p>
            <a:endParaRPr lang="pt-BR" dirty="0"/>
          </a:p>
        </p:txBody>
      </p:sp>
      <p:pic>
        <p:nvPicPr>
          <p:cNvPr id="5124" name="Picture 4" descr="CVM agiliza análise de ofertas de projetos de condo-hotéis | Hotelar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30" y="4115001"/>
            <a:ext cx="2469148" cy="147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gov.br/abin/pt-br/acesso-a-informacao/institucional/LOGO_ABI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40" y="5522053"/>
            <a:ext cx="1538266" cy="10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7794" y="5420945"/>
            <a:ext cx="1604072" cy="12076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8094" y="4166460"/>
            <a:ext cx="1512708" cy="1084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6513" y="5346224"/>
            <a:ext cx="1226362" cy="12263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1704" y="1305435"/>
            <a:ext cx="1221600" cy="12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8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EB6690-8F5C-41F4-B83E-C6D3F849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12</a:t>
            </a:fld>
            <a:endParaRPr lang="pt-BR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CFB70D7-22A5-41E0-8820-EA26DF007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" y="559334"/>
            <a:ext cx="10995440" cy="6184935"/>
          </a:xfrm>
          <a:prstGeom prst="rect">
            <a:avLst/>
          </a:prstGeom>
        </p:spPr>
      </p:pic>
      <p:sp>
        <p:nvSpPr>
          <p:cNvPr id="2" name="Estrela de 5 pontas 1"/>
          <p:cNvSpPr/>
          <p:nvPr/>
        </p:nvSpPr>
        <p:spPr>
          <a:xfrm>
            <a:off x="2380800" y="697167"/>
            <a:ext cx="154800" cy="15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4"/>
          <p:cNvSpPr/>
          <p:nvPr/>
        </p:nvSpPr>
        <p:spPr>
          <a:xfrm>
            <a:off x="6735712" y="697167"/>
            <a:ext cx="154800" cy="15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753872" y="1881440"/>
            <a:ext cx="154800" cy="15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2569234" y="1916550"/>
            <a:ext cx="154800" cy="15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753872" y="6461512"/>
            <a:ext cx="154800" cy="15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85048" y="6366275"/>
            <a:ext cx="711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Órgãos colegiados com participação paritária (participante – patrocinador)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48000" y="-9807"/>
            <a:ext cx="2265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Governança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54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13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297200" y="1107000"/>
            <a:ext cx="990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 - comprovada </a:t>
            </a:r>
            <a:r>
              <a:rPr lang="pt-BR" b="1" dirty="0">
                <a:solidFill>
                  <a:srgbClr val="FF0000"/>
                </a:solidFill>
              </a:rPr>
              <a:t>experiência</a:t>
            </a:r>
            <a:r>
              <a:rPr lang="pt-BR" dirty="0"/>
              <a:t> no exercício de atividade na área financeira, administrativa, contábil, jurídica, de fiscalização, atuarial ou de auditoria; </a:t>
            </a:r>
          </a:p>
          <a:p>
            <a:endParaRPr lang="pt-BR" dirty="0"/>
          </a:p>
          <a:p>
            <a:r>
              <a:rPr lang="pt-BR" dirty="0"/>
              <a:t>II - </a:t>
            </a:r>
            <a:r>
              <a:rPr lang="pt-BR" b="1" dirty="0">
                <a:solidFill>
                  <a:srgbClr val="FF0000"/>
                </a:solidFill>
              </a:rPr>
              <a:t>não ter sofrido condenação </a:t>
            </a:r>
            <a:r>
              <a:rPr lang="pt-BR" dirty="0"/>
              <a:t>criminal transitada em julgado; </a:t>
            </a:r>
          </a:p>
          <a:p>
            <a:endParaRPr lang="pt-BR" dirty="0"/>
          </a:p>
          <a:p>
            <a:r>
              <a:rPr lang="pt-BR" dirty="0"/>
              <a:t>III - </a:t>
            </a:r>
            <a:r>
              <a:rPr lang="pt-BR" b="1" dirty="0">
                <a:solidFill>
                  <a:srgbClr val="FF0000"/>
                </a:solidFill>
              </a:rPr>
              <a:t>não ter sofrido penalidade administrativa</a:t>
            </a:r>
            <a:r>
              <a:rPr lang="pt-BR" b="1" dirty="0"/>
              <a:t> </a:t>
            </a:r>
            <a:r>
              <a:rPr lang="pt-BR" dirty="0"/>
              <a:t>por infração da legislação da seguridade social, inclusive da previdência complementar ou como servidor público; </a:t>
            </a:r>
          </a:p>
          <a:p>
            <a:endParaRPr lang="pt-BR" dirty="0"/>
          </a:p>
          <a:p>
            <a:r>
              <a:rPr lang="pt-BR" dirty="0"/>
              <a:t>IV - ter </a:t>
            </a:r>
            <a:r>
              <a:rPr lang="pt-BR" b="1" dirty="0">
                <a:solidFill>
                  <a:srgbClr val="FF0000"/>
                </a:solidFill>
              </a:rPr>
              <a:t>formação de nível superior</a:t>
            </a:r>
            <a:r>
              <a:rPr lang="pt-BR" dirty="0"/>
              <a:t>; </a:t>
            </a:r>
          </a:p>
          <a:p>
            <a:endParaRPr lang="pt-BR" dirty="0"/>
          </a:p>
          <a:p>
            <a:r>
              <a:rPr lang="pt-BR" dirty="0"/>
              <a:t>V – </a:t>
            </a:r>
            <a:r>
              <a:rPr lang="pt-BR" dirty="0">
                <a:solidFill>
                  <a:srgbClr val="FF0000"/>
                </a:solidFill>
              </a:rPr>
              <a:t>ser participante ou assistido </a:t>
            </a:r>
            <a:r>
              <a:rPr lang="pt-BR" dirty="0"/>
              <a:t>de algum dos planos administrados pela </a:t>
            </a:r>
            <a:r>
              <a:rPr lang="pt-BR" dirty="0" err="1"/>
              <a:t>Funpresp</a:t>
            </a:r>
            <a:r>
              <a:rPr lang="pt-BR" dirty="0"/>
              <a:t>- </a:t>
            </a:r>
            <a:r>
              <a:rPr lang="pt-BR" dirty="0" err="1"/>
              <a:t>Exe</a:t>
            </a:r>
            <a:r>
              <a:rPr lang="pt-BR" dirty="0"/>
              <a:t>, tendo reunido, no mínimo, </a:t>
            </a:r>
            <a:r>
              <a:rPr lang="pt-BR" b="1" dirty="0">
                <a:solidFill>
                  <a:srgbClr val="FF0000"/>
                </a:solidFill>
              </a:rPr>
              <a:t>trinta e seis contribuições </a:t>
            </a:r>
            <a:r>
              <a:rPr lang="pt-BR" dirty="0"/>
              <a:t>mensais;</a:t>
            </a:r>
          </a:p>
          <a:p>
            <a:endParaRPr lang="pt-BR" dirty="0"/>
          </a:p>
          <a:p>
            <a:r>
              <a:rPr lang="pt-BR" dirty="0"/>
              <a:t>VI – </a:t>
            </a:r>
            <a:r>
              <a:rPr lang="pt-BR" b="1" dirty="0">
                <a:solidFill>
                  <a:srgbClr val="FF0000"/>
                </a:solidFill>
              </a:rPr>
              <a:t>não ter exercido atividades político-partidárias</a:t>
            </a:r>
            <a:r>
              <a:rPr lang="pt-BR" b="1" dirty="0"/>
              <a:t> </a:t>
            </a:r>
            <a:r>
              <a:rPr lang="pt-BR" dirty="0"/>
              <a:t>em período inferior a 2 (dois) anos antes da data nomeação; e </a:t>
            </a:r>
          </a:p>
          <a:p>
            <a:endParaRPr lang="pt-BR" dirty="0"/>
          </a:p>
          <a:p>
            <a:r>
              <a:rPr lang="pt-BR" dirty="0"/>
              <a:t>VII – </a:t>
            </a:r>
            <a:r>
              <a:rPr lang="pt-BR" b="1" dirty="0">
                <a:solidFill>
                  <a:srgbClr val="FF0000"/>
                </a:solidFill>
              </a:rPr>
              <a:t>não ter firmado contratos </a:t>
            </a:r>
            <a:r>
              <a:rPr lang="pt-BR" dirty="0"/>
              <a:t>ou parcerias, como fornecedor, comprador, demandante ou ofertante de bens e serviços de qualquer natureza, com a </a:t>
            </a:r>
            <a:r>
              <a:rPr lang="pt-BR" dirty="0" err="1"/>
              <a:t>Funpresp-Exe</a:t>
            </a:r>
            <a:r>
              <a:rPr lang="pt-BR" dirty="0"/>
              <a:t> ou com algum de seus patrocinadores, em período inferior a 2 (dois) anos antes da data da nomeação.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64799" y="173742"/>
            <a:ext cx="88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Condições de Participação na Gestão</a:t>
            </a:r>
          </a:p>
        </p:txBody>
      </p:sp>
    </p:spTree>
    <p:extLst>
      <p:ext uri="{BB962C8B-B14F-4D97-AF65-F5344CB8AC3E}">
        <p14:creationId xmlns:p14="http://schemas.microsoft.com/office/powerpoint/2010/main" val="401172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8DE8AA6-022F-41E5-85B2-84A980BCE91B}"/>
              </a:ext>
            </a:extLst>
          </p:cNvPr>
          <p:cNvSpPr/>
          <p:nvPr/>
        </p:nvSpPr>
        <p:spPr>
          <a:xfrm>
            <a:off x="1267461" y="2174351"/>
            <a:ext cx="3465551" cy="4241853"/>
          </a:xfrm>
          <a:prstGeom prst="roundRect">
            <a:avLst/>
          </a:prstGeom>
          <a:solidFill>
            <a:srgbClr val="78C5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864799" y="173742"/>
            <a:ext cx="88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Fiscalização e Transparência Ativa</a:t>
            </a:r>
          </a:p>
        </p:txBody>
      </p:sp>
      <p:sp>
        <p:nvSpPr>
          <p:cNvPr id="10" name="AutoShape 21" descr="Ficheiro:WhatsApp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3068B1-F04A-4758-AA17-7C64C3995C2E}"/>
              </a:ext>
            </a:extLst>
          </p:cNvPr>
          <p:cNvSpPr txBox="1"/>
          <p:nvPr/>
        </p:nvSpPr>
        <p:spPr>
          <a:xfrm>
            <a:off x="1700212" y="1011334"/>
            <a:ext cx="879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E5B6E"/>
                </a:solidFill>
              </a:rPr>
              <a:t>ESI – Entidade Sistematicamente Importante</a:t>
            </a:r>
            <a:r>
              <a:rPr lang="pt-BR" dirty="0"/>
              <a:t>: </a:t>
            </a:r>
            <a:r>
              <a:rPr lang="pt-BR" dirty="0">
                <a:solidFill>
                  <a:srgbClr val="4E5B6E"/>
                </a:solidFill>
              </a:rPr>
              <a:t>devido ao porte e à relevância no segmento</a:t>
            </a:r>
          </a:p>
          <a:p>
            <a:r>
              <a:rPr lang="pt-BR" dirty="0">
                <a:solidFill>
                  <a:srgbClr val="4E5B6E"/>
                </a:solidFill>
              </a:rPr>
              <a:t>- acompanhamento mais rigoroso e permanente</a:t>
            </a:r>
          </a:p>
          <a:p>
            <a:r>
              <a:rPr lang="pt-BR" dirty="0">
                <a:solidFill>
                  <a:srgbClr val="4E5B6E"/>
                </a:solidFill>
              </a:rPr>
              <a:t>- obrigações específicas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62D0F7F-9A11-499F-8C63-18D395EE87B4}"/>
              </a:ext>
            </a:extLst>
          </p:cNvPr>
          <p:cNvSpPr txBox="1"/>
          <p:nvPr/>
        </p:nvSpPr>
        <p:spPr>
          <a:xfrm>
            <a:off x="1359730" y="2187481"/>
            <a:ext cx="32810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4E5B6E"/>
                </a:solidFill>
              </a:rPr>
              <a:t>Fiscalizações:</a:t>
            </a:r>
          </a:p>
          <a:p>
            <a:r>
              <a:rPr lang="pt-BR" sz="2200" b="1" dirty="0">
                <a:solidFill>
                  <a:srgbClr val="4E5B6E"/>
                </a:solidFill>
              </a:rPr>
              <a:t>Externas: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-    PREVIC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Patrocinadores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CGU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TCU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Auditoria Independente</a:t>
            </a:r>
          </a:p>
          <a:p>
            <a:r>
              <a:rPr lang="pt-BR" sz="2200" b="1" dirty="0">
                <a:solidFill>
                  <a:srgbClr val="4E5B6E"/>
                </a:solidFill>
              </a:rPr>
              <a:t>Internas: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Auditoria Interna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Comitê de Auditoria</a:t>
            </a:r>
          </a:p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Conselho Fiscal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D50C245-A74E-47B9-AD86-1A81513C1CEF}"/>
              </a:ext>
            </a:extLst>
          </p:cNvPr>
          <p:cNvSpPr txBox="1"/>
          <p:nvPr/>
        </p:nvSpPr>
        <p:spPr>
          <a:xfrm>
            <a:off x="7024800" y="2500200"/>
            <a:ext cx="52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E5B6E"/>
                </a:solidFill>
              </a:rPr>
              <a:t>Informações abertas no site</a:t>
            </a:r>
          </a:p>
        </p:txBody>
      </p:sp>
      <p:pic>
        <p:nvPicPr>
          <p:cNvPr id="25" name="Imagem 2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2AD2937-BC4D-4C66-B907-D8F7CEDF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00" y="3133239"/>
            <a:ext cx="6345890" cy="37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DB1AD2-B758-45E6-8F92-E0114E338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35F5F60-8A61-4E02-8562-BFAF568183D7}"/>
              </a:ext>
            </a:extLst>
          </p:cNvPr>
          <p:cNvSpPr/>
          <p:nvPr/>
        </p:nvSpPr>
        <p:spPr>
          <a:xfrm>
            <a:off x="822121" y="612396"/>
            <a:ext cx="5273879" cy="56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>
              <a:buSzPct val="120000"/>
            </a:pPr>
            <a:endParaRPr lang="pt-BR" sz="2800" dirty="0">
              <a:solidFill>
                <a:schemeClr val="tx1"/>
              </a:solidFill>
            </a:endParaRPr>
          </a:p>
          <a:p>
            <a:pPr marL="342900">
              <a:buSzPct val="120000"/>
            </a:pPr>
            <a:r>
              <a:rPr lang="pt-BR" sz="2800" b="1" dirty="0">
                <a:solidFill>
                  <a:schemeClr val="tx1"/>
                </a:solidFill>
              </a:rPr>
              <a:t>- Em 10 anos:</a:t>
            </a:r>
          </a:p>
          <a:p>
            <a:pPr marL="1143000" lvl="1" indent="-342900">
              <a:buSzPct val="120000"/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</a:endParaRPr>
          </a:p>
          <a:p>
            <a:pPr marL="1143000" lvl="1" indent="-342900">
              <a:buSzPct val="1200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/>
                </a:solidFill>
              </a:rPr>
              <a:t>+ 400 mil </a:t>
            </a:r>
            <a:r>
              <a:rPr lang="pt-BR" sz="2000" dirty="0">
                <a:solidFill>
                  <a:schemeClr val="tx1"/>
                </a:solidFill>
              </a:rPr>
              <a:t>participantes (sem familiares)</a:t>
            </a:r>
          </a:p>
          <a:p>
            <a:pPr marL="1143000" lvl="1" indent="-342900">
              <a:buSzPct val="120000"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</a:rPr>
              <a:t>Previsão de ser uma das maiores 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EFPC do país</a:t>
            </a:r>
          </a:p>
          <a:p>
            <a:pPr marL="342900">
              <a:buSzPct val="120000"/>
            </a:pPr>
            <a:endParaRPr lang="pt-BR" sz="2800" dirty="0">
              <a:solidFill>
                <a:schemeClr val="tx1"/>
              </a:solidFill>
            </a:endParaRPr>
          </a:p>
          <a:p>
            <a:pPr marL="342900">
              <a:buSzPct val="120000"/>
            </a:pPr>
            <a:r>
              <a:rPr lang="pt-BR" sz="2800" b="1" dirty="0">
                <a:solidFill>
                  <a:schemeClr val="tx1"/>
                </a:solidFill>
              </a:rPr>
              <a:t>- Longo prazo </a:t>
            </a:r>
            <a:r>
              <a:rPr lang="pt-BR" dirty="0">
                <a:solidFill>
                  <a:schemeClr val="tx1"/>
                </a:solidFill>
              </a:rPr>
              <a:t>(atuais servidores públicos)</a:t>
            </a:r>
            <a:r>
              <a:rPr lang="pt-BR" sz="2400" dirty="0">
                <a:solidFill>
                  <a:schemeClr val="tx1"/>
                </a:solidFill>
              </a:rPr>
              <a:t>:</a:t>
            </a:r>
          </a:p>
          <a:p>
            <a:pPr marL="1085850" lvl="1" indent="-285750">
              <a:buSzPct val="120000"/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 marL="1085850" lvl="1" indent="-285750">
              <a:buSzPct val="120000"/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</a:rPr>
              <a:t>~ (600k ativos + 500k inativos)</a:t>
            </a:r>
          </a:p>
          <a:p>
            <a:pPr marL="800100" lvl="1">
              <a:buSzPct val="120000"/>
            </a:pPr>
            <a:endParaRPr lang="pt-BR" dirty="0">
              <a:solidFill>
                <a:schemeClr val="tx1"/>
              </a:solidFill>
            </a:endParaRPr>
          </a:p>
          <a:p>
            <a:pPr marL="800100" lvl="1">
              <a:buSzPct val="120000"/>
            </a:pPr>
            <a:endParaRPr lang="pt-BR" dirty="0">
              <a:solidFill>
                <a:schemeClr val="tx1"/>
              </a:solidFill>
            </a:endParaRPr>
          </a:p>
          <a:p>
            <a:pPr marL="800100" lvl="1">
              <a:buSzPct val="120000"/>
            </a:pPr>
            <a:r>
              <a:rPr lang="pt-BR" sz="1400" dirty="0">
                <a:solidFill>
                  <a:schemeClr val="tx1"/>
                </a:solidFill>
              </a:rPr>
              <a:t>Fonte: (portaldatransparência.gov.br/servidores)</a:t>
            </a:r>
          </a:p>
        </p:txBody>
      </p:sp>
    </p:spTree>
    <p:extLst>
      <p:ext uri="{BB962C8B-B14F-4D97-AF65-F5344CB8AC3E}">
        <p14:creationId xmlns:p14="http://schemas.microsoft.com/office/powerpoint/2010/main" val="279875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500B5E5-99C6-4326-85D0-CB685F786F10}"/>
              </a:ext>
            </a:extLst>
          </p:cNvPr>
          <p:cNvSpPr/>
          <p:nvPr/>
        </p:nvSpPr>
        <p:spPr>
          <a:xfrm>
            <a:off x="8572800" y="0"/>
            <a:ext cx="3619200" cy="6858000"/>
          </a:xfrm>
          <a:prstGeom prst="rect">
            <a:avLst/>
          </a:prstGeom>
          <a:solidFill>
            <a:srgbClr val="46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61600" y="487800"/>
            <a:ext cx="61715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</a:rPr>
              <a:t>Taxa de carregamento decrescente</a:t>
            </a:r>
          </a:p>
          <a:p>
            <a:pPr algn="ctr"/>
            <a:r>
              <a:rPr lang="pt-BR" b="1" dirty="0">
                <a:solidFill>
                  <a:srgbClr val="78C58C"/>
                </a:solidFill>
              </a:rPr>
              <a:t>(incidente sobre a contribuição e não sobre o saldo acumulado)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611154" y="3549210"/>
            <a:ext cx="37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u="sng" dirty="0">
                <a:solidFill>
                  <a:schemeClr val="bg1"/>
                </a:solidFill>
                <a:cs typeface="Arial" panose="020B0604020202020204" pitchFamily="34" charset="0"/>
              </a:rPr>
              <a:t>Taxa de Administração</a:t>
            </a:r>
          </a:p>
          <a:p>
            <a:pPr algn="ctr"/>
            <a:r>
              <a:rPr lang="pt-B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ZERO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(Incidente sobre o saldo)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1B8F6D-16DA-4776-89C4-B563AD70BD57}"/>
              </a:ext>
            </a:extLst>
          </p:cNvPr>
          <p:cNvSpPr txBox="1"/>
          <p:nvPr/>
        </p:nvSpPr>
        <p:spPr>
          <a:xfrm>
            <a:off x="8989200" y="338877"/>
            <a:ext cx="2786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chemeClr val="bg1"/>
                </a:solidFill>
              </a:rPr>
              <a:t>Taxa de carregamento</a:t>
            </a:r>
            <a:endParaRPr lang="pt-BR" sz="2400" u="sng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Inicia em 7% e a partir de 8 anos de filiação ao plano permanece em </a:t>
            </a:r>
            <a:r>
              <a:rPr lang="pt-BR" sz="2800" b="1" dirty="0">
                <a:solidFill>
                  <a:schemeClr val="bg1"/>
                </a:solidFill>
              </a:rPr>
              <a:t>2,5%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1DB25E-4C12-4679-B757-34A43A15C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07" y="1708483"/>
            <a:ext cx="7307239" cy="48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09625"/>
              </p:ext>
            </p:extLst>
          </p:nvPr>
        </p:nvGraphicFramePr>
        <p:xfrm>
          <a:off x="213600" y="952200"/>
          <a:ext cx="9442800" cy="590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18DEFCB8-8211-4846-A40E-05E6E5F68C46}"/>
              </a:ext>
            </a:extLst>
          </p:cNvPr>
          <p:cNvSpPr/>
          <p:nvPr/>
        </p:nvSpPr>
        <p:spPr>
          <a:xfrm>
            <a:off x="9656400" y="0"/>
            <a:ext cx="2535600" cy="6858000"/>
          </a:xfrm>
          <a:prstGeom prst="rect">
            <a:avLst/>
          </a:prstGeom>
          <a:solidFill>
            <a:srgbClr val="46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380800" y="155008"/>
            <a:ext cx="61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</a:rPr>
              <a:t>Menor Custo e Mais Reserva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56400" y="1261801"/>
            <a:ext cx="253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Em 40 anos, a taxa de carregamento regressiva da Funpresp é equivalente a uma taxa de administração de 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</a:rPr>
              <a:t>0,14% ao ano</a:t>
            </a:r>
            <a:endParaRPr lang="pt-BR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9676310"/>
              </p:ext>
            </p:extLst>
          </p:nvPr>
        </p:nvGraphicFramePr>
        <p:xfrm>
          <a:off x="2728600" y="797400"/>
          <a:ext cx="4218800" cy="301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139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6"/>
            <a:ext cx="12192000" cy="68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A3EF54-F73C-4B20-AA62-20ADA79ECE87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752602" y="403592"/>
            <a:ext cx="869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 Rounded MT Bold" panose="020F0704030504030204" pitchFamily="34" charset="0"/>
              </a:rPr>
              <a:t>FORMAÇÃO DE RESERVAS PREVIDENCIÁRIAS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217903" y="2568773"/>
            <a:ext cx="2152650" cy="3238501"/>
            <a:chOff x="1226911" y="1549645"/>
            <a:chExt cx="2152650" cy="3238501"/>
          </a:xfrm>
        </p:grpSpPr>
        <p:pic>
          <p:nvPicPr>
            <p:cNvPr id="2058" name="Picture 10" descr="InformaÃ§Ãµes, Placa De InformaÃ§Ã£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911" y="1549645"/>
              <a:ext cx="2152650" cy="323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ronÃ´metro, Tempo, Dinheiro, Dizend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771" y="2231571"/>
              <a:ext cx="1558472" cy="101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67864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9" y="1878699"/>
            <a:ext cx="4886325" cy="4200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93" y="1878699"/>
            <a:ext cx="4815918" cy="4075421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A3EF54-F73C-4B20-AA62-20ADA79ECE87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6034" y="2096695"/>
            <a:ext cx="28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Início Contribuição: 25 anos</a:t>
            </a:r>
          </a:p>
          <a:p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Contribuição: 500,00/mês</a:t>
            </a:r>
          </a:p>
          <a:p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Total Cont.: 210 mil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08266" y="2233136"/>
            <a:ext cx="28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Início Contribuição: 40 anos</a:t>
            </a:r>
          </a:p>
          <a:p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Contribuição: 1.000,00/mês</a:t>
            </a:r>
          </a:p>
          <a:p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Total Cont.: 240 mil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5742" y="6198257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Harlow Solid Italic" panose="04030604020F02020D02" pitchFamily="82" charset="0"/>
              </a:rPr>
              <a:t>Juros: 4% ao ano</a:t>
            </a:r>
          </a:p>
          <a:p>
            <a:r>
              <a:rPr lang="pt-BR" sz="1400" dirty="0">
                <a:latin typeface="Harlow Solid Italic" panose="04030604020F02020D02" pitchFamily="82" charset="0"/>
              </a:rPr>
              <a:t>Aposentadoria: 60 anos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46866" y="3631963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Bell MT" panose="02020503060305020303" pitchFamily="18" charset="0"/>
              </a:rPr>
              <a:t>Saldo:  </a:t>
            </a:r>
            <a:r>
              <a:rPr lang="pt-BR" sz="2400" b="1" dirty="0">
                <a:solidFill>
                  <a:srgbClr val="FFFF00"/>
                </a:solidFill>
                <a:latin typeface="Bell MT" panose="02020503060305020303" pitchFamily="18" charset="0"/>
              </a:rPr>
              <a:t>$ 449.957,72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65932" y="3924647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Bell MT" panose="02020503060305020303" pitchFamily="18" charset="0"/>
              </a:rPr>
              <a:t>Saldo: </a:t>
            </a:r>
            <a:r>
              <a:rPr lang="pt-BR" sz="2400" b="1" dirty="0">
                <a:solidFill>
                  <a:srgbClr val="FFFF00"/>
                </a:solidFill>
                <a:latin typeface="Bell MT" panose="02020503060305020303" pitchFamily="18" charset="0"/>
              </a:rPr>
              <a:t>$ 363.841,73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193060" y="247540"/>
            <a:ext cx="321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Esforço Contributivo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5742" y="237369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918670" y="2233136"/>
            <a:ext cx="7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Paulo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197149" y="1300091"/>
            <a:ext cx="35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ell MT" panose="02020503060305020303" pitchFamily="18" charset="0"/>
              </a:rPr>
              <a:t>Contribuir R$ 500,00 por 35 anos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715200" y="1340792"/>
            <a:ext cx="35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ell MT" panose="02020503060305020303" pitchFamily="18" charset="0"/>
              </a:rPr>
              <a:t>Contribuir R$ 1.000,00 por 20 anos</a:t>
            </a:r>
          </a:p>
        </p:txBody>
      </p:sp>
    </p:spTree>
    <p:extLst>
      <p:ext uri="{BB962C8B-B14F-4D97-AF65-F5344CB8AC3E}">
        <p14:creationId xmlns:p14="http://schemas.microsoft.com/office/powerpoint/2010/main" val="22228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0674D5F2-5285-4927-84EA-A8A02740C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863" y="-261257"/>
            <a:ext cx="13843725" cy="7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993EBC7-6EB2-4476-8C2A-F7C6108C9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10348"/>
          <a:stretch/>
        </p:blipFill>
        <p:spPr>
          <a:xfrm>
            <a:off x="935100" y="1732582"/>
            <a:ext cx="1789857" cy="20045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9173D5D-CE44-1A43-B636-1E3DB5AA5A94}"/>
              </a:ext>
            </a:extLst>
          </p:cNvPr>
          <p:cNvSpPr txBox="1"/>
          <p:nvPr/>
        </p:nvSpPr>
        <p:spPr>
          <a:xfrm>
            <a:off x="2315401" y="290539"/>
            <a:ext cx="7707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Previdência</a:t>
            </a:r>
            <a:r>
              <a:rPr lang="en-US" sz="3000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Complementar</a:t>
            </a:r>
            <a:r>
              <a:rPr lang="en-US" sz="3000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000" b="1" dirty="0" err="1">
                <a:solidFill>
                  <a:srgbClr val="4671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Exclusiva</a:t>
            </a:r>
            <a:r>
              <a:rPr lang="en-US" sz="30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do </a:t>
            </a:r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Servidor</a:t>
            </a:r>
            <a:endParaRPr lang="en-US" sz="3000" b="1" dirty="0">
              <a:solidFill>
                <a:srgbClr val="78C58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3567F8-8D98-A04C-94EC-3980EB08BD88}"/>
              </a:ext>
            </a:extLst>
          </p:cNvPr>
          <p:cNvSpPr txBox="1"/>
          <p:nvPr/>
        </p:nvSpPr>
        <p:spPr>
          <a:xfrm>
            <a:off x="2403386" y="4595027"/>
            <a:ext cx="3805446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•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Coberturas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risco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</a:t>
            </a:r>
            <a:b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Invalidez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morte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e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sobrevivência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9538D3-FAEA-ED4E-BBB6-F6A2728CBFA4}"/>
              </a:ext>
            </a:extLst>
          </p:cNvPr>
          <p:cNvSpPr txBox="1"/>
          <p:nvPr/>
        </p:nvSpPr>
        <p:spPr>
          <a:xfrm>
            <a:off x="8418000" y="1765033"/>
            <a:ext cx="320991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Contas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  <a:p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    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Individualizadas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AEDCFD-77F5-634D-9B2C-94F3083861C3}"/>
              </a:ext>
            </a:extLst>
          </p:cNvPr>
          <p:cNvSpPr txBox="1"/>
          <p:nvPr/>
        </p:nvSpPr>
        <p:spPr>
          <a:xfrm>
            <a:off x="8418000" y="3042662"/>
            <a:ext cx="283890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Acesso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aos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recursos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tanto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atividade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quanto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saída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do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serviço</a:t>
            </a:r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público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Freeform 1004">
            <a:extLst>
              <a:ext uri="{FF2B5EF4-FFF2-40B4-BE49-F238E27FC236}">
                <a16:creationId xmlns:a16="http://schemas.microsoft.com/office/drawing/2014/main" id="{F1246F36-A7FD-7D4B-A0BA-211F54B419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4675" y="3309919"/>
            <a:ext cx="360140" cy="359039"/>
          </a:xfrm>
          <a:custGeom>
            <a:avLst/>
            <a:gdLst>
              <a:gd name="T0" fmla="*/ 540477 w 285390"/>
              <a:gd name="T1" fmla="*/ 863917 h 285391"/>
              <a:gd name="T2" fmla="*/ 540477 w 285390"/>
              <a:gd name="T3" fmla="*/ 894255 h 285391"/>
              <a:gd name="T4" fmla="*/ 391021 w 285390"/>
              <a:gd name="T5" fmla="*/ 879086 h 285391"/>
              <a:gd name="T6" fmla="*/ 28750 w 285390"/>
              <a:gd name="T7" fmla="*/ 831316 h 285391"/>
              <a:gd name="T8" fmla="*/ 71867 w 285390"/>
              <a:gd name="T9" fmla="*/ 918378 h 285391"/>
              <a:gd name="T10" fmla="*/ 921185 w 285390"/>
              <a:gd name="T11" fmla="*/ 875446 h 285391"/>
              <a:gd name="T12" fmla="*/ 28750 w 285390"/>
              <a:gd name="T13" fmla="*/ 831316 h 285391"/>
              <a:gd name="T14" fmla="*/ 35943 w 285390"/>
              <a:gd name="T15" fmla="*/ 803885 h 285391"/>
              <a:gd name="T16" fmla="*/ 849311 w 285390"/>
              <a:gd name="T17" fmla="*/ 660757 h 285391"/>
              <a:gd name="T18" fmla="*/ 678282 w 285390"/>
              <a:gd name="T19" fmla="*/ 431942 h 285391"/>
              <a:gd name="T20" fmla="*/ 703503 w 285390"/>
              <a:gd name="T21" fmla="*/ 517977 h 285391"/>
              <a:gd name="T22" fmla="*/ 703503 w 285390"/>
              <a:gd name="T23" fmla="*/ 431942 h 285391"/>
              <a:gd name="T24" fmla="*/ 241146 w 285390"/>
              <a:gd name="T25" fmla="*/ 431942 h 285391"/>
              <a:gd name="T26" fmla="*/ 241146 w 285390"/>
              <a:gd name="T27" fmla="*/ 517977 h 285391"/>
              <a:gd name="T28" fmla="*/ 265162 w 285390"/>
              <a:gd name="T29" fmla="*/ 431942 h 285391"/>
              <a:gd name="T30" fmla="*/ 579345 w 285390"/>
              <a:gd name="T31" fmla="*/ 374012 h 285391"/>
              <a:gd name="T32" fmla="*/ 579345 w 285390"/>
              <a:gd name="T33" fmla="*/ 404353 h 285391"/>
              <a:gd name="T34" fmla="*/ 579345 w 285390"/>
              <a:gd name="T35" fmla="*/ 374012 h 285391"/>
              <a:gd name="T36" fmla="*/ 595830 w 285390"/>
              <a:gd name="T37" fmla="*/ 320703 h 285391"/>
              <a:gd name="T38" fmla="*/ 565395 w 285390"/>
              <a:gd name="T39" fmla="*/ 320703 h 285391"/>
              <a:gd name="T40" fmla="*/ 579345 w 285390"/>
              <a:gd name="T41" fmla="*/ 242314 h 285391"/>
              <a:gd name="T42" fmla="*/ 579345 w 285390"/>
              <a:gd name="T43" fmla="*/ 272659 h 285391"/>
              <a:gd name="T44" fmla="*/ 579345 w 285390"/>
              <a:gd name="T45" fmla="*/ 242314 h 285391"/>
              <a:gd name="T46" fmla="*/ 495742 w 285390"/>
              <a:gd name="T47" fmla="*/ 517977 h 285391"/>
              <a:gd name="T48" fmla="*/ 564193 w 285390"/>
              <a:gd name="T49" fmla="*/ 455839 h 285391"/>
              <a:gd name="T50" fmla="*/ 593018 w 285390"/>
              <a:gd name="T51" fmla="*/ 455839 h 285391"/>
              <a:gd name="T52" fmla="*/ 650664 w 285390"/>
              <a:gd name="T53" fmla="*/ 517977 h 285391"/>
              <a:gd name="T54" fmla="*/ 625443 w 285390"/>
              <a:gd name="T55" fmla="*/ 202514 h 285391"/>
              <a:gd name="T56" fmla="*/ 400865 w 285390"/>
              <a:gd name="T57" fmla="*/ 202514 h 285391"/>
              <a:gd name="T58" fmla="*/ 466919 w 285390"/>
              <a:gd name="T59" fmla="*/ 517977 h 285391"/>
              <a:gd name="T60" fmla="*/ 400865 w 285390"/>
              <a:gd name="T61" fmla="*/ 202514 h 285391"/>
              <a:gd name="T62" fmla="*/ 293985 w 285390"/>
              <a:gd name="T63" fmla="*/ 226411 h 285391"/>
              <a:gd name="T64" fmla="*/ 370843 w 285390"/>
              <a:gd name="T65" fmla="*/ 517977 h 285391"/>
              <a:gd name="T66" fmla="*/ 318005 w 285390"/>
              <a:gd name="T67" fmla="*/ 202514 h 285391"/>
              <a:gd name="T68" fmla="*/ 625443 w 285390"/>
              <a:gd name="T69" fmla="*/ 173835 h 285391"/>
              <a:gd name="T70" fmla="*/ 678282 w 285390"/>
              <a:gd name="T71" fmla="*/ 403263 h 285391"/>
              <a:gd name="T72" fmla="*/ 775554 w 285390"/>
              <a:gd name="T73" fmla="*/ 476154 h 285391"/>
              <a:gd name="T74" fmla="*/ 241146 w 285390"/>
              <a:gd name="T75" fmla="*/ 546652 h 285391"/>
              <a:gd name="T76" fmla="*/ 241146 w 285390"/>
              <a:gd name="T77" fmla="*/ 403263 h 285391"/>
              <a:gd name="T78" fmla="*/ 265162 w 285390"/>
              <a:gd name="T79" fmla="*/ 226411 h 285391"/>
              <a:gd name="T80" fmla="*/ 148540 w 285390"/>
              <a:gd name="T81" fmla="*/ 29812 h 285391"/>
              <a:gd name="T82" fmla="*/ 105414 w 285390"/>
              <a:gd name="T83" fmla="*/ 632135 h 285391"/>
              <a:gd name="T84" fmla="*/ 844518 w 285390"/>
              <a:gd name="T85" fmla="*/ 72760 h 285391"/>
              <a:gd name="T86" fmla="*/ 148540 w 285390"/>
              <a:gd name="T87" fmla="*/ 29812 h 285391"/>
              <a:gd name="T88" fmla="*/ 801394 w 285390"/>
              <a:gd name="T89" fmla="*/ 0 h 285391"/>
              <a:gd name="T90" fmla="*/ 873272 w 285390"/>
              <a:gd name="T91" fmla="*/ 642866 h 285391"/>
              <a:gd name="T92" fmla="*/ 949932 w 285390"/>
              <a:gd name="T93" fmla="*/ 818196 h 285391"/>
              <a:gd name="T94" fmla="*/ 878061 w 285390"/>
              <a:gd name="T95" fmla="*/ 947005 h 285391"/>
              <a:gd name="T96" fmla="*/ 0 w 285390"/>
              <a:gd name="T97" fmla="*/ 875446 h 285391"/>
              <a:gd name="T98" fmla="*/ 1190 w 285390"/>
              <a:gd name="T99" fmla="*/ 812232 h 285391"/>
              <a:gd name="T100" fmla="*/ 76660 w 285390"/>
              <a:gd name="T101" fmla="*/ 72760 h 2853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5390" h="285391">
                <a:moveTo>
                  <a:pt x="121785" y="260350"/>
                </a:moveTo>
                <a:lnTo>
                  <a:pt x="162376" y="260350"/>
                </a:lnTo>
                <a:cubicBezTo>
                  <a:pt x="164531" y="260350"/>
                  <a:pt x="166328" y="262255"/>
                  <a:pt x="166328" y="264922"/>
                </a:cubicBezTo>
                <a:cubicBezTo>
                  <a:pt x="166328" y="267208"/>
                  <a:pt x="164531" y="269494"/>
                  <a:pt x="162376" y="269494"/>
                </a:cubicBezTo>
                <a:lnTo>
                  <a:pt x="121785" y="269494"/>
                </a:lnTo>
                <a:cubicBezTo>
                  <a:pt x="119271" y="269494"/>
                  <a:pt x="117475" y="267208"/>
                  <a:pt x="117475" y="264922"/>
                </a:cubicBezTo>
                <a:cubicBezTo>
                  <a:pt x="117475" y="262255"/>
                  <a:pt x="119271" y="260350"/>
                  <a:pt x="121785" y="260350"/>
                </a:cubicBezTo>
                <a:close/>
                <a:moveTo>
                  <a:pt x="8637" y="250526"/>
                </a:moveTo>
                <a:lnTo>
                  <a:pt x="8637" y="263825"/>
                </a:lnTo>
                <a:cubicBezTo>
                  <a:pt x="8637" y="270654"/>
                  <a:pt x="14395" y="276764"/>
                  <a:pt x="21593" y="276764"/>
                </a:cubicBezTo>
                <a:lnTo>
                  <a:pt x="263797" y="276764"/>
                </a:lnTo>
                <a:cubicBezTo>
                  <a:pt x="270995" y="276764"/>
                  <a:pt x="276753" y="270654"/>
                  <a:pt x="276753" y="263825"/>
                </a:cubicBezTo>
                <a:lnTo>
                  <a:pt x="276753" y="250526"/>
                </a:lnTo>
                <a:lnTo>
                  <a:pt x="8637" y="250526"/>
                </a:lnTo>
                <a:close/>
                <a:moveTo>
                  <a:pt x="30230" y="199127"/>
                </a:moveTo>
                <a:lnTo>
                  <a:pt x="10796" y="242259"/>
                </a:lnTo>
                <a:lnTo>
                  <a:pt x="274234" y="242259"/>
                </a:lnTo>
                <a:lnTo>
                  <a:pt x="255160" y="199127"/>
                </a:lnTo>
                <a:lnTo>
                  <a:pt x="30230" y="199127"/>
                </a:lnTo>
                <a:close/>
                <a:moveTo>
                  <a:pt x="203777" y="130170"/>
                </a:moveTo>
                <a:lnTo>
                  <a:pt x="203777" y="156098"/>
                </a:lnTo>
                <a:lnTo>
                  <a:pt x="211354" y="156098"/>
                </a:lnTo>
                <a:cubicBezTo>
                  <a:pt x="218209" y="156098"/>
                  <a:pt x="224342" y="150336"/>
                  <a:pt x="224342" y="143494"/>
                </a:cubicBezTo>
                <a:cubicBezTo>
                  <a:pt x="224342" y="136292"/>
                  <a:pt x="218209" y="130170"/>
                  <a:pt x="211354" y="130170"/>
                </a:cubicBezTo>
                <a:lnTo>
                  <a:pt x="203777" y="130170"/>
                </a:lnTo>
                <a:close/>
                <a:moveTo>
                  <a:pt x="72447" y="130170"/>
                </a:moveTo>
                <a:cubicBezTo>
                  <a:pt x="65232" y="130170"/>
                  <a:pt x="59459" y="136292"/>
                  <a:pt x="59459" y="143494"/>
                </a:cubicBezTo>
                <a:cubicBezTo>
                  <a:pt x="59459" y="150336"/>
                  <a:pt x="65232" y="156098"/>
                  <a:pt x="72447" y="156098"/>
                </a:cubicBezTo>
                <a:lnTo>
                  <a:pt x="79663" y="156098"/>
                </a:lnTo>
                <a:lnTo>
                  <a:pt x="79663" y="130170"/>
                </a:lnTo>
                <a:lnTo>
                  <a:pt x="72447" y="130170"/>
                </a:lnTo>
                <a:close/>
                <a:moveTo>
                  <a:pt x="174053" y="112713"/>
                </a:moveTo>
                <a:cubicBezTo>
                  <a:pt x="176720" y="112713"/>
                  <a:pt x="179006" y="114999"/>
                  <a:pt x="179006" y="117285"/>
                </a:cubicBezTo>
                <a:cubicBezTo>
                  <a:pt x="179006" y="119952"/>
                  <a:pt x="176720" y="121857"/>
                  <a:pt x="174053" y="121857"/>
                </a:cubicBezTo>
                <a:cubicBezTo>
                  <a:pt x="171767" y="121857"/>
                  <a:pt x="169862" y="119952"/>
                  <a:pt x="169862" y="117285"/>
                </a:cubicBezTo>
                <a:cubicBezTo>
                  <a:pt x="169862" y="114999"/>
                  <a:pt x="171767" y="112713"/>
                  <a:pt x="174053" y="112713"/>
                </a:cubicBezTo>
                <a:close/>
                <a:moveTo>
                  <a:pt x="174053" y="92075"/>
                </a:moveTo>
                <a:cubicBezTo>
                  <a:pt x="176720" y="92075"/>
                  <a:pt x="179006" y="93980"/>
                  <a:pt x="179006" y="96647"/>
                </a:cubicBezTo>
                <a:cubicBezTo>
                  <a:pt x="179006" y="99314"/>
                  <a:pt x="176720" y="101219"/>
                  <a:pt x="174053" y="101219"/>
                </a:cubicBezTo>
                <a:cubicBezTo>
                  <a:pt x="171767" y="101219"/>
                  <a:pt x="169862" y="99314"/>
                  <a:pt x="169862" y="96647"/>
                </a:cubicBezTo>
                <a:cubicBezTo>
                  <a:pt x="169862" y="93980"/>
                  <a:pt x="171767" y="92075"/>
                  <a:pt x="174053" y="92075"/>
                </a:cubicBezTo>
                <a:close/>
                <a:moveTo>
                  <a:pt x="174053" y="73025"/>
                </a:moveTo>
                <a:cubicBezTo>
                  <a:pt x="176720" y="73025"/>
                  <a:pt x="179006" y="75311"/>
                  <a:pt x="179006" y="77597"/>
                </a:cubicBezTo>
                <a:cubicBezTo>
                  <a:pt x="179006" y="79883"/>
                  <a:pt x="176720" y="82169"/>
                  <a:pt x="174053" y="82169"/>
                </a:cubicBezTo>
                <a:cubicBezTo>
                  <a:pt x="171767" y="82169"/>
                  <a:pt x="169862" y="79883"/>
                  <a:pt x="169862" y="77597"/>
                </a:cubicBezTo>
                <a:cubicBezTo>
                  <a:pt x="169862" y="75311"/>
                  <a:pt x="171767" y="73025"/>
                  <a:pt x="174053" y="73025"/>
                </a:cubicBezTo>
                <a:close/>
                <a:moveTo>
                  <a:pt x="148936" y="61030"/>
                </a:moveTo>
                <a:lnTo>
                  <a:pt x="148936" y="156098"/>
                </a:lnTo>
                <a:lnTo>
                  <a:pt x="169501" y="156098"/>
                </a:lnTo>
                <a:lnTo>
                  <a:pt x="169501" y="137372"/>
                </a:lnTo>
                <a:cubicBezTo>
                  <a:pt x="169501" y="134852"/>
                  <a:pt x="171306" y="133051"/>
                  <a:pt x="173470" y="133051"/>
                </a:cubicBezTo>
                <a:cubicBezTo>
                  <a:pt x="175996" y="133051"/>
                  <a:pt x="178161" y="134852"/>
                  <a:pt x="178161" y="137372"/>
                </a:cubicBezTo>
                <a:lnTo>
                  <a:pt x="178161" y="156098"/>
                </a:lnTo>
                <a:lnTo>
                  <a:pt x="195479" y="156098"/>
                </a:lnTo>
                <a:lnTo>
                  <a:pt x="195479" y="68232"/>
                </a:lnTo>
                <a:cubicBezTo>
                  <a:pt x="195479" y="64271"/>
                  <a:pt x="191871" y="61030"/>
                  <a:pt x="187902" y="61030"/>
                </a:cubicBezTo>
                <a:lnTo>
                  <a:pt x="148936" y="61030"/>
                </a:lnTo>
                <a:close/>
                <a:moveTo>
                  <a:pt x="120433" y="61030"/>
                </a:moveTo>
                <a:lnTo>
                  <a:pt x="120433" y="156098"/>
                </a:lnTo>
                <a:lnTo>
                  <a:pt x="140277" y="156098"/>
                </a:lnTo>
                <a:lnTo>
                  <a:pt x="140277" y="61030"/>
                </a:lnTo>
                <a:lnTo>
                  <a:pt x="120433" y="61030"/>
                </a:lnTo>
                <a:close/>
                <a:moveTo>
                  <a:pt x="95538" y="61030"/>
                </a:moveTo>
                <a:cubicBezTo>
                  <a:pt x="91570" y="61030"/>
                  <a:pt x="88322" y="64271"/>
                  <a:pt x="88322" y="68232"/>
                </a:cubicBezTo>
                <a:lnTo>
                  <a:pt x="88322" y="156098"/>
                </a:lnTo>
                <a:lnTo>
                  <a:pt x="111413" y="156098"/>
                </a:lnTo>
                <a:lnTo>
                  <a:pt x="111413" y="61030"/>
                </a:lnTo>
                <a:lnTo>
                  <a:pt x="95538" y="61030"/>
                </a:lnTo>
                <a:close/>
                <a:moveTo>
                  <a:pt x="95538" y="52388"/>
                </a:moveTo>
                <a:lnTo>
                  <a:pt x="187902" y="52388"/>
                </a:lnTo>
                <a:cubicBezTo>
                  <a:pt x="196922" y="52388"/>
                  <a:pt x="203777" y="59590"/>
                  <a:pt x="203777" y="68232"/>
                </a:cubicBezTo>
                <a:lnTo>
                  <a:pt x="203777" y="121528"/>
                </a:lnTo>
                <a:lnTo>
                  <a:pt x="211354" y="121528"/>
                </a:lnTo>
                <a:cubicBezTo>
                  <a:pt x="223260" y="121528"/>
                  <a:pt x="233001" y="131251"/>
                  <a:pt x="233001" y="143494"/>
                </a:cubicBezTo>
                <a:cubicBezTo>
                  <a:pt x="233001" y="155017"/>
                  <a:pt x="223260" y="164740"/>
                  <a:pt x="211354" y="164740"/>
                </a:cubicBezTo>
                <a:lnTo>
                  <a:pt x="72447" y="164740"/>
                </a:lnTo>
                <a:cubicBezTo>
                  <a:pt x="60541" y="164740"/>
                  <a:pt x="50800" y="155017"/>
                  <a:pt x="50800" y="143494"/>
                </a:cubicBezTo>
                <a:cubicBezTo>
                  <a:pt x="50800" y="131251"/>
                  <a:pt x="60541" y="121528"/>
                  <a:pt x="72447" y="121528"/>
                </a:cubicBezTo>
                <a:lnTo>
                  <a:pt x="79663" y="121528"/>
                </a:lnTo>
                <a:lnTo>
                  <a:pt x="79663" y="68232"/>
                </a:lnTo>
                <a:cubicBezTo>
                  <a:pt x="79663" y="59590"/>
                  <a:pt x="86879" y="52388"/>
                  <a:pt x="95538" y="52388"/>
                </a:cubicBezTo>
                <a:close/>
                <a:moveTo>
                  <a:pt x="44626" y="8986"/>
                </a:moveTo>
                <a:cubicBezTo>
                  <a:pt x="37788" y="8986"/>
                  <a:pt x="31670" y="14737"/>
                  <a:pt x="31670" y="21925"/>
                </a:cubicBezTo>
                <a:lnTo>
                  <a:pt x="31670" y="190500"/>
                </a:lnTo>
                <a:lnTo>
                  <a:pt x="253720" y="190500"/>
                </a:lnTo>
                <a:lnTo>
                  <a:pt x="253720" y="21925"/>
                </a:lnTo>
                <a:cubicBezTo>
                  <a:pt x="253720" y="14737"/>
                  <a:pt x="247962" y="8986"/>
                  <a:pt x="240764" y="8986"/>
                </a:cubicBezTo>
                <a:lnTo>
                  <a:pt x="44626" y="8986"/>
                </a:lnTo>
                <a:close/>
                <a:moveTo>
                  <a:pt x="44626" y="0"/>
                </a:moveTo>
                <a:lnTo>
                  <a:pt x="240764" y="0"/>
                </a:lnTo>
                <a:cubicBezTo>
                  <a:pt x="252641" y="0"/>
                  <a:pt x="262358" y="9704"/>
                  <a:pt x="262358" y="21925"/>
                </a:cubicBezTo>
                <a:lnTo>
                  <a:pt x="262358" y="193735"/>
                </a:lnTo>
                <a:lnTo>
                  <a:pt x="285030" y="244775"/>
                </a:lnTo>
                <a:cubicBezTo>
                  <a:pt x="285390" y="245134"/>
                  <a:pt x="285390" y="245853"/>
                  <a:pt x="285390" y="246572"/>
                </a:cubicBezTo>
                <a:lnTo>
                  <a:pt x="285390" y="263825"/>
                </a:lnTo>
                <a:cubicBezTo>
                  <a:pt x="285390" y="275686"/>
                  <a:pt x="275673" y="285391"/>
                  <a:pt x="263797" y="285391"/>
                </a:cubicBezTo>
                <a:lnTo>
                  <a:pt x="21593" y="285391"/>
                </a:lnTo>
                <a:cubicBezTo>
                  <a:pt x="9717" y="285391"/>
                  <a:pt x="0" y="275686"/>
                  <a:pt x="0" y="263825"/>
                </a:cubicBezTo>
                <a:lnTo>
                  <a:pt x="0" y="246572"/>
                </a:lnTo>
                <a:cubicBezTo>
                  <a:pt x="0" y="245853"/>
                  <a:pt x="0" y="245134"/>
                  <a:pt x="360" y="244775"/>
                </a:cubicBezTo>
                <a:lnTo>
                  <a:pt x="23032" y="193735"/>
                </a:lnTo>
                <a:lnTo>
                  <a:pt x="23032" y="21925"/>
                </a:lnTo>
                <a:cubicBezTo>
                  <a:pt x="23032" y="9704"/>
                  <a:pt x="32749" y="0"/>
                  <a:pt x="44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Freeform 1009">
            <a:extLst>
              <a:ext uri="{FF2B5EF4-FFF2-40B4-BE49-F238E27FC236}">
                <a16:creationId xmlns:a16="http://schemas.microsoft.com/office/drawing/2014/main" id="{49629CD3-16A1-0140-9070-48E5E2605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60846" y="5608748"/>
            <a:ext cx="360140" cy="360141"/>
          </a:xfrm>
          <a:custGeom>
            <a:avLst/>
            <a:gdLst>
              <a:gd name="T0" fmla="*/ 716343 w 285390"/>
              <a:gd name="T1" fmla="*/ 905477 h 284852"/>
              <a:gd name="T2" fmla="*/ 701970 w 285390"/>
              <a:gd name="T3" fmla="*/ 784020 h 284852"/>
              <a:gd name="T4" fmla="*/ 595903 w 285390"/>
              <a:gd name="T5" fmla="*/ 614444 h 284852"/>
              <a:gd name="T6" fmla="*/ 306476 w 285390"/>
              <a:gd name="T7" fmla="*/ 614444 h 284852"/>
              <a:gd name="T8" fmla="*/ 243373 w 285390"/>
              <a:gd name="T9" fmla="*/ 599000 h 284852"/>
              <a:gd name="T10" fmla="*/ 109467 w 285390"/>
              <a:gd name="T11" fmla="*/ 629893 h 284852"/>
              <a:gd name="T12" fmla="*/ 701970 w 285390"/>
              <a:gd name="T13" fmla="*/ 550815 h 284852"/>
              <a:gd name="T14" fmla="*/ 688792 w 285390"/>
              <a:gd name="T15" fmla="*/ 757300 h 284852"/>
              <a:gd name="T16" fmla="*/ 759471 w 285390"/>
              <a:gd name="T17" fmla="*/ 565387 h 284852"/>
              <a:gd name="T18" fmla="*/ 433012 w 285390"/>
              <a:gd name="T19" fmla="*/ 486343 h 284852"/>
              <a:gd name="T20" fmla="*/ 581526 w 285390"/>
              <a:gd name="T21" fmla="*/ 517243 h 284852"/>
              <a:gd name="T22" fmla="*/ 433012 w 285390"/>
              <a:gd name="T23" fmla="*/ 486343 h 284852"/>
              <a:gd name="T24" fmla="*/ 368677 w 285390"/>
              <a:gd name="T25" fmla="*/ 500501 h 284852"/>
              <a:gd name="T26" fmla="*/ 227213 w 285390"/>
              <a:gd name="T27" fmla="*/ 500501 h 284852"/>
              <a:gd name="T28" fmla="*/ 486489 w 285390"/>
              <a:gd name="T29" fmla="*/ 368328 h 284852"/>
              <a:gd name="T30" fmla="*/ 283797 w 285390"/>
              <a:gd name="T31" fmla="*/ 399221 h 284852"/>
              <a:gd name="T32" fmla="*/ 283797 w 285390"/>
              <a:gd name="T33" fmla="*/ 250306 h 284852"/>
              <a:gd name="T34" fmla="*/ 486489 w 285390"/>
              <a:gd name="T35" fmla="*/ 276011 h 284852"/>
              <a:gd name="T36" fmla="*/ 283797 w 285390"/>
              <a:gd name="T37" fmla="*/ 250306 h 284852"/>
              <a:gd name="T38" fmla="*/ 164536 w 285390"/>
              <a:gd name="T39" fmla="*/ 235122 h 284852"/>
              <a:gd name="T40" fmla="*/ 183927 w 285390"/>
              <a:gd name="T41" fmla="*/ 282149 h 284852"/>
              <a:gd name="T42" fmla="*/ 149991 w 285390"/>
              <a:gd name="T43" fmla="*/ 324352 h 284852"/>
              <a:gd name="T44" fmla="*/ 164536 w 285390"/>
              <a:gd name="T45" fmla="*/ 454573 h 284852"/>
              <a:gd name="T46" fmla="*/ 135445 w 285390"/>
              <a:gd name="T47" fmla="*/ 441311 h 284852"/>
              <a:gd name="T48" fmla="*/ 116055 w 285390"/>
              <a:gd name="T49" fmla="*/ 394284 h 284852"/>
              <a:gd name="T50" fmla="*/ 149991 w 285390"/>
              <a:gd name="T51" fmla="*/ 353295 h 284852"/>
              <a:gd name="T52" fmla="*/ 135445 w 285390"/>
              <a:gd name="T53" fmla="*/ 221860 h 284852"/>
              <a:gd name="T54" fmla="*/ 673219 w 285390"/>
              <a:gd name="T55" fmla="*/ 119637 h 284852"/>
              <a:gd name="T56" fmla="*/ 745094 w 285390"/>
              <a:gd name="T57" fmla="*/ 525311 h 284852"/>
              <a:gd name="T58" fmla="*/ 731915 w 285390"/>
              <a:gd name="T59" fmla="*/ 103846 h 284852"/>
              <a:gd name="T60" fmla="*/ 700775 w 285390"/>
              <a:gd name="T61" fmla="*/ 33399 h 284852"/>
              <a:gd name="T62" fmla="*/ 733118 w 285390"/>
              <a:gd name="T63" fmla="*/ 33399 h 284852"/>
              <a:gd name="T64" fmla="*/ 689988 w 285390"/>
              <a:gd name="T65" fmla="*/ 5462 h 284852"/>
              <a:gd name="T66" fmla="*/ 761864 w 285390"/>
              <a:gd name="T67" fmla="*/ 23678 h 284852"/>
              <a:gd name="T68" fmla="*/ 788219 w 285390"/>
              <a:gd name="T69" fmla="*/ 109923 h 284852"/>
              <a:gd name="T70" fmla="*/ 949932 w 285390"/>
              <a:gd name="T71" fmla="*/ 147574 h 284852"/>
              <a:gd name="T72" fmla="*/ 832542 w 285390"/>
              <a:gd name="T73" fmla="*/ 765802 h 284852"/>
              <a:gd name="T74" fmla="*/ 921185 w 285390"/>
              <a:gd name="T75" fmla="*/ 736651 h 284852"/>
              <a:gd name="T76" fmla="*/ 788219 w 285390"/>
              <a:gd name="T77" fmla="*/ 790090 h 284852"/>
              <a:gd name="T78" fmla="*/ 716343 w 285390"/>
              <a:gd name="T79" fmla="*/ 962567 h 284852"/>
              <a:gd name="T80" fmla="*/ 645670 w 285390"/>
              <a:gd name="T81" fmla="*/ 790090 h 284852"/>
              <a:gd name="T82" fmla="*/ 0 w 285390"/>
              <a:gd name="T83" fmla="*/ 751224 h 284852"/>
              <a:gd name="T84" fmla="*/ 524683 w 285390"/>
              <a:gd name="T85" fmla="*/ 132997 h 284852"/>
              <a:gd name="T86" fmla="*/ 28750 w 285390"/>
              <a:gd name="T87" fmla="*/ 162148 h 284852"/>
              <a:gd name="T88" fmla="*/ 645670 w 285390"/>
              <a:gd name="T89" fmla="*/ 125709 h 284852"/>
              <a:gd name="T90" fmla="*/ 582179 w 285390"/>
              <a:gd name="T91" fmla="*/ 391704 h 284852"/>
              <a:gd name="T92" fmla="*/ 655252 w 285390"/>
              <a:gd name="T93" fmla="*/ 95344 h 284852"/>
              <a:gd name="T94" fmla="*/ 679209 w 285390"/>
              <a:gd name="T95" fmla="*/ 10329 h 2848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5390" h="284852">
                <a:moveTo>
                  <a:pt x="210894" y="232015"/>
                </a:moveTo>
                <a:lnTo>
                  <a:pt x="203336" y="235969"/>
                </a:lnTo>
                <a:lnTo>
                  <a:pt x="215212" y="267958"/>
                </a:lnTo>
                <a:lnTo>
                  <a:pt x="227089" y="235969"/>
                </a:lnTo>
                <a:lnTo>
                  <a:pt x="219891" y="232015"/>
                </a:lnTo>
                <a:cubicBezTo>
                  <a:pt x="217012" y="230577"/>
                  <a:pt x="213773" y="230577"/>
                  <a:pt x="210894" y="232015"/>
                </a:cubicBezTo>
                <a:close/>
                <a:moveTo>
                  <a:pt x="96387" y="177261"/>
                </a:moveTo>
                <a:lnTo>
                  <a:pt x="174716" y="177261"/>
                </a:lnTo>
                <a:cubicBezTo>
                  <a:pt x="177231" y="177261"/>
                  <a:pt x="179028" y="179166"/>
                  <a:pt x="179028" y="181833"/>
                </a:cubicBezTo>
                <a:cubicBezTo>
                  <a:pt x="179028" y="184119"/>
                  <a:pt x="177231" y="186405"/>
                  <a:pt x="174716" y="186405"/>
                </a:cubicBezTo>
                <a:lnTo>
                  <a:pt x="96387" y="186405"/>
                </a:lnTo>
                <a:cubicBezTo>
                  <a:pt x="94231" y="186405"/>
                  <a:pt x="92075" y="184119"/>
                  <a:pt x="92075" y="181833"/>
                </a:cubicBezTo>
                <a:cubicBezTo>
                  <a:pt x="92075" y="179166"/>
                  <a:pt x="94231" y="177261"/>
                  <a:pt x="96387" y="177261"/>
                </a:cubicBezTo>
                <a:close/>
                <a:moveTo>
                  <a:pt x="32886" y="177261"/>
                </a:moveTo>
                <a:lnTo>
                  <a:pt x="73117" y="177261"/>
                </a:lnTo>
                <a:cubicBezTo>
                  <a:pt x="75632" y="177261"/>
                  <a:pt x="77428" y="179166"/>
                  <a:pt x="77428" y="181833"/>
                </a:cubicBezTo>
                <a:cubicBezTo>
                  <a:pt x="77428" y="184119"/>
                  <a:pt x="75632" y="186405"/>
                  <a:pt x="73117" y="186405"/>
                </a:cubicBezTo>
                <a:lnTo>
                  <a:pt x="32886" y="186405"/>
                </a:lnTo>
                <a:cubicBezTo>
                  <a:pt x="30731" y="186405"/>
                  <a:pt x="28575" y="184119"/>
                  <a:pt x="28575" y="181833"/>
                </a:cubicBezTo>
                <a:cubicBezTo>
                  <a:pt x="28575" y="179166"/>
                  <a:pt x="30731" y="177261"/>
                  <a:pt x="32886" y="177261"/>
                </a:cubicBezTo>
                <a:close/>
                <a:moveTo>
                  <a:pt x="210894" y="163003"/>
                </a:moveTo>
                <a:lnTo>
                  <a:pt x="202257" y="167316"/>
                </a:lnTo>
                <a:lnTo>
                  <a:pt x="202257" y="226624"/>
                </a:lnTo>
                <a:lnTo>
                  <a:pt x="206935" y="224107"/>
                </a:lnTo>
                <a:cubicBezTo>
                  <a:pt x="212333" y="221591"/>
                  <a:pt x="218451" y="221591"/>
                  <a:pt x="223850" y="224107"/>
                </a:cubicBezTo>
                <a:lnTo>
                  <a:pt x="228168" y="226624"/>
                </a:lnTo>
                <a:lnTo>
                  <a:pt x="228168" y="167316"/>
                </a:lnTo>
                <a:lnTo>
                  <a:pt x="219891" y="163003"/>
                </a:lnTo>
                <a:cubicBezTo>
                  <a:pt x="217012" y="161565"/>
                  <a:pt x="213773" y="161565"/>
                  <a:pt x="210894" y="163003"/>
                </a:cubicBezTo>
                <a:close/>
                <a:moveTo>
                  <a:pt x="130090" y="143923"/>
                </a:moveTo>
                <a:lnTo>
                  <a:pt x="174709" y="143923"/>
                </a:lnTo>
                <a:cubicBezTo>
                  <a:pt x="177228" y="143923"/>
                  <a:pt x="179027" y="145828"/>
                  <a:pt x="179027" y="148114"/>
                </a:cubicBezTo>
                <a:cubicBezTo>
                  <a:pt x="179027" y="150781"/>
                  <a:pt x="177228" y="153067"/>
                  <a:pt x="174709" y="153067"/>
                </a:cubicBezTo>
                <a:lnTo>
                  <a:pt x="130090" y="153067"/>
                </a:lnTo>
                <a:cubicBezTo>
                  <a:pt x="127571" y="153067"/>
                  <a:pt x="125412" y="150781"/>
                  <a:pt x="125412" y="148114"/>
                </a:cubicBezTo>
                <a:cubicBezTo>
                  <a:pt x="125412" y="145828"/>
                  <a:pt x="127571" y="143923"/>
                  <a:pt x="130090" y="143923"/>
                </a:cubicBezTo>
                <a:close/>
                <a:moveTo>
                  <a:pt x="72621" y="143923"/>
                </a:moveTo>
                <a:lnTo>
                  <a:pt x="106766" y="143923"/>
                </a:lnTo>
                <a:cubicBezTo>
                  <a:pt x="108946" y="143923"/>
                  <a:pt x="110762" y="145828"/>
                  <a:pt x="110762" y="148114"/>
                </a:cubicBezTo>
                <a:cubicBezTo>
                  <a:pt x="110762" y="150781"/>
                  <a:pt x="108946" y="153067"/>
                  <a:pt x="106766" y="153067"/>
                </a:cubicBezTo>
                <a:lnTo>
                  <a:pt x="72621" y="153067"/>
                </a:lnTo>
                <a:cubicBezTo>
                  <a:pt x="70442" y="153067"/>
                  <a:pt x="68262" y="150781"/>
                  <a:pt x="68262" y="148114"/>
                </a:cubicBezTo>
                <a:cubicBezTo>
                  <a:pt x="68262" y="145828"/>
                  <a:pt x="70442" y="143923"/>
                  <a:pt x="72621" y="143923"/>
                </a:cubicBezTo>
                <a:close/>
                <a:moveTo>
                  <a:pt x="85261" y="108998"/>
                </a:moveTo>
                <a:lnTo>
                  <a:pt x="146156" y="108998"/>
                </a:lnTo>
                <a:cubicBezTo>
                  <a:pt x="148663" y="108998"/>
                  <a:pt x="150454" y="111284"/>
                  <a:pt x="150454" y="113951"/>
                </a:cubicBezTo>
                <a:cubicBezTo>
                  <a:pt x="150454" y="116237"/>
                  <a:pt x="148663" y="118142"/>
                  <a:pt x="146156" y="118142"/>
                </a:cubicBezTo>
                <a:lnTo>
                  <a:pt x="85261" y="118142"/>
                </a:lnTo>
                <a:cubicBezTo>
                  <a:pt x="82753" y="118142"/>
                  <a:pt x="80962" y="116237"/>
                  <a:pt x="80962" y="113951"/>
                </a:cubicBezTo>
                <a:cubicBezTo>
                  <a:pt x="80962" y="111284"/>
                  <a:pt x="82753" y="108998"/>
                  <a:pt x="85261" y="108998"/>
                </a:cubicBezTo>
                <a:close/>
                <a:moveTo>
                  <a:pt x="85261" y="74073"/>
                </a:moveTo>
                <a:lnTo>
                  <a:pt x="146156" y="74073"/>
                </a:lnTo>
                <a:cubicBezTo>
                  <a:pt x="148663" y="74073"/>
                  <a:pt x="150454" y="75727"/>
                  <a:pt x="150454" y="77711"/>
                </a:cubicBezTo>
                <a:cubicBezTo>
                  <a:pt x="150454" y="80026"/>
                  <a:pt x="148663" y="81680"/>
                  <a:pt x="146156" y="81680"/>
                </a:cubicBezTo>
                <a:lnTo>
                  <a:pt x="85261" y="81680"/>
                </a:lnTo>
                <a:cubicBezTo>
                  <a:pt x="82753" y="81680"/>
                  <a:pt x="80962" y="80026"/>
                  <a:pt x="80962" y="77711"/>
                </a:cubicBezTo>
                <a:cubicBezTo>
                  <a:pt x="80962" y="75727"/>
                  <a:pt x="82753" y="74073"/>
                  <a:pt x="85261" y="74073"/>
                </a:cubicBezTo>
                <a:close/>
                <a:moveTo>
                  <a:pt x="45062" y="61373"/>
                </a:moveTo>
                <a:cubicBezTo>
                  <a:pt x="47610" y="61373"/>
                  <a:pt x="49431" y="63514"/>
                  <a:pt x="49431" y="65655"/>
                </a:cubicBezTo>
                <a:lnTo>
                  <a:pt x="49431" y="69580"/>
                </a:lnTo>
                <a:cubicBezTo>
                  <a:pt x="55621" y="70650"/>
                  <a:pt x="60718" y="74575"/>
                  <a:pt x="63267" y="80285"/>
                </a:cubicBezTo>
                <a:cubicBezTo>
                  <a:pt x="64359" y="82069"/>
                  <a:pt x="63267" y="84923"/>
                  <a:pt x="60718" y="85637"/>
                </a:cubicBezTo>
                <a:cubicBezTo>
                  <a:pt x="58533" y="86707"/>
                  <a:pt x="55985" y="85637"/>
                  <a:pt x="55257" y="83496"/>
                </a:cubicBezTo>
                <a:cubicBezTo>
                  <a:pt x="53436" y="79928"/>
                  <a:pt x="49431" y="77430"/>
                  <a:pt x="45062" y="77430"/>
                </a:cubicBezTo>
                <a:cubicBezTo>
                  <a:pt x="39236" y="77430"/>
                  <a:pt x="34503" y="81712"/>
                  <a:pt x="34503" y="86707"/>
                </a:cubicBezTo>
                <a:cubicBezTo>
                  <a:pt x="34503" y="92773"/>
                  <a:pt x="38144" y="95985"/>
                  <a:pt x="45062" y="95985"/>
                </a:cubicBezTo>
                <a:cubicBezTo>
                  <a:pt x="59626" y="95985"/>
                  <a:pt x="64723" y="104905"/>
                  <a:pt x="64723" y="113469"/>
                </a:cubicBezTo>
                <a:cubicBezTo>
                  <a:pt x="64723" y="121676"/>
                  <a:pt x="57805" y="128813"/>
                  <a:pt x="49431" y="130954"/>
                </a:cubicBezTo>
                <a:lnTo>
                  <a:pt x="49431" y="134522"/>
                </a:lnTo>
                <a:cubicBezTo>
                  <a:pt x="49431" y="136663"/>
                  <a:pt x="47610" y="138804"/>
                  <a:pt x="45062" y="138804"/>
                </a:cubicBezTo>
                <a:cubicBezTo>
                  <a:pt x="42513" y="138804"/>
                  <a:pt x="40692" y="136663"/>
                  <a:pt x="40692" y="134522"/>
                </a:cubicBezTo>
                <a:lnTo>
                  <a:pt x="40692" y="130597"/>
                </a:lnTo>
                <a:cubicBezTo>
                  <a:pt x="34503" y="129526"/>
                  <a:pt x="29405" y="125601"/>
                  <a:pt x="27220" y="119892"/>
                </a:cubicBezTo>
                <a:cubicBezTo>
                  <a:pt x="26128" y="117751"/>
                  <a:pt x="27220" y="115253"/>
                  <a:pt x="29405" y="114183"/>
                </a:cubicBezTo>
                <a:cubicBezTo>
                  <a:pt x="31590" y="113469"/>
                  <a:pt x="34139" y="114540"/>
                  <a:pt x="34867" y="116681"/>
                </a:cubicBezTo>
                <a:cubicBezTo>
                  <a:pt x="36687" y="120249"/>
                  <a:pt x="40692" y="122747"/>
                  <a:pt x="45062" y="122747"/>
                </a:cubicBezTo>
                <a:cubicBezTo>
                  <a:pt x="50887" y="122747"/>
                  <a:pt x="55985" y="118465"/>
                  <a:pt x="55985" y="113469"/>
                </a:cubicBezTo>
                <a:cubicBezTo>
                  <a:pt x="55985" y="107403"/>
                  <a:pt x="52344" y="104549"/>
                  <a:pt x="45062" y="104549"/>
                </a:cubicBezTo>
                <a:cubicBezTo>
                  <a:pt x="30862" y="104549"/>
                  <a:pt x="25400" y="95271"/>
                  <a:pt x="25400" y="86707"/>
                </a:cubicBezTo>
                <a:cubicBezTo>
                  <a:pt x="25400" y="78144"/>
                  <a:pt x="31954" y="71007"/>
                  <a:pt x="40692" y="69580"/>
                </a:cubicBezTo>
                <a:lnTo>
                  <a:pt x="40692" y="65655"/>
                </a:lnTo>
                <a:cubicBezTo>
                  <a:pt x="40692" y="63514"/>
                  <a:pt x="42513" y="61373"/>
                  <a:pt x="45062" y="61373"/>
                </a:cubicBezTo>
                <a:close/>
                <a:moveTo>
                  <a:pt x="210894" y="30732"/>
                </a:moveTo>
                <a:lnTo>
                  <a:pt x="202257" y="35404"/>
                </a:lnTo>
                <a:lnTo>
                  <a:pt x="202257" y="157612"/>
                </a:lnTo>
                <a:lnTo>
                  <a:pt x="206935" y="155455"/>
                </a:lnTo>
                <a:cubicBezTo>
                  <a:pt x="212333" y="152580"/>
                  <a:pt x="218451" y="152580"/>
                  <a:pt x="223850" y="155455"/>
                </a:cubicBezTo>
                <a:lnTo>
                  <a:pt x="228168" y="157612"/>
                </a:lnTo>
                <a:lnTo>
                  <a:pt x="228168" y="35404"/>
                </a:lnTo>
                <a:lnTo>
                  <a:pt x="219891" y="30732"/>
                </a:lnTo>
                <a:cubicBezTo>
                  <a:pt x="217012" y="29294"/>
                  <a:pt x="213773" y="29294"/>
                  <a:pt x="210894" y="30732"/>
                </a:cubicBezTo>
                <a:close/>
                <a:moveTo>
                  <a:pt x="211254" y="9525"/>
                </a:moveTo>
                <a:lnTo>
                  <a:pt x="210534" y="9884"/>
                </a:lnTo>
                <a:lnTo>
                  <a:pt x="210534" y="21746"/>
                </a:lnTo>
                <a:cubicBezTo>
                  <a:pt x="213773" y="21027"/>
                  <a:pt x="217012" y="21027"/>
                  <a:pt x="220251" y="21746"/>
                </a:cubicBezTo>
                <a:lnTo>
                  <a:pt x="220251" y="9884"/>
                </a:lnTo>
                <a:lnTo>
                  <a:pt x="219531" y="9525"/>
                </a:lnTo>
                <a:cubicBezTo>
                  <a:pt x="216652" y="8087"/>
                  <a:pt x="213773" y="8087"/>
                  <a:pt x="211254" y="9525"/>
                </a:cubicBezTo>
                <a:close/>
                <a:moveTo>
                  <a:pt x="207295" y="1617"/>
                </a:moveTo>
                <a:cubicBezTo>
                  <a:pt x="212333" y="-539"/>
                  <a:pt x="218451" y="-539"/>
                  <a:pt x="223490" y="1617"/>
                </a:cubicBezTo>
                <a:lnTo>
                  <a:pt x="226369" y="3055"/>
                </a:lnTo>
                <a:cubicBezTo>
                  <a:pt x="228168" y="3774"/>
                  <a:pt x="228888" y="5571"/>
                  <a:pt x="228888" y="7009"/>
                </a:cubicBezTo>
                <a:lnTo>
                  <a:pt x="228888" y="25699"/>
                </a:lnTo>
                <a:lnTo>
                  <a:pt x="234646" y="28575"/>
                </a:lnTo>
                <a:cubicBezTo>
                  <a:pt x="236086" y="29653"/>
                  <a:pt x="236806" y="31091"/>
                  <a:pt x="236806" y="32529"/>
                </a:cubicBezTo>
                <a:lnTo>
                  <a:pt x="236806" y="39358"/>
                </a:lnTo>
                <a:lnTo>
                  <a:pt x="281072" y="39358"/>
                </a:lnTo>
                <a:cubicBezTo>
                  <a:pt x="283231" y="39358"/>
                  <a:pt x="285390" y="41515"/>
                  <a:pt x="285390" y="43671"/>
                </a:cubicBezTo>
                <a:lnTo>
                  <a:pt x="285390" y="222310"/>
                </a:lnTo>
                <a:cubicBezTo>
                  <a:pt x="285390" y="224467"/>
                  <a:pt x="283231" y="226624"/>
                  <a:pt x="281072" y="226624"/>
                </a:cubicBezTo>
                <a:lnTo>
                  <a:pt x="250121" y="226624"/>
                </a:lnTo>
                <a:cubicBezTo>
                  <a:pt x="247602" y="226624"/>
                  <a:pt x="245443" y="224467"/>
                  <a:pt x="245443" y="222310"/>
                </a:cubicBezTo>
                <a:cubicBezTo>
                  <a:pt x="245443" y="219794"/>
                  <a:pt x="247602" y="217997"/>
                  <a:pt x="250121" y="217997"/>
                </a:cubicBezTo>
                <a:lnTo>
                  <a:pt x="276753" y="217997"/>
                </a:lnTo>
                <a:lnTo>
                  <a:pt x="276753" y="47984"/>
                </a:lnTo>
                <a:lnTo>
                  <a:pt x="236806" y="47984"/>
                </a:lnTo>
                <a:lnTo>
                  <a:pt x="236806" y="233812"/>
                </a:lnTo>
                <a:cubicBezTo>
                  <a:pt x="236806" y="234172"/>
                  <a:pt x="236806" y="234890"/>
                  <a:pt x="236806" y="235250"/>
                </a:cubicBezTo>
                <a:lnTo>
                  <a:pt x="219531" y="282336"/>
                </a:lnTo>
                <a:cubicBezTo>
                  <a:pt x="218811" y="283773"/>
                  <a:pt x="217012" y="284852"/>
                  <a:pt x="215212" y="284852"/>
                </a:cubicBezTo>
                <a:cubicBezTo>
                  <a:pt x="213413" y="284852"/>
                  <a:pt x="211973" y="283773"/>
                  <a:pt x="211254" y="282336"/>
                </a:cubicBezTo>
                <a:lnTo>
                  <a:pt x="193979" y="235250"/>
                </a:lnTo>
                <a:cubicBezTo>
                  <a:pt x="193979" y="234890"/>
                  <a:pt x="193979" y="234172"/>
                  <a:pt x="193979" y="233812"/>
                </a:cubicBezTo>
                <a:lnTo>
                  <a:pt x="193979" y="226624"/>
                </a:lnTo>
                <a:lnTo>
                  <a:pt x="4318" y="226624"/>
                </a:lnTo>
                <a:cubicBezTo>
                  <a:pt x="1799" y="226624"/>
                  <a:pt x="0" y="224467"/>
                  <a:pt x="0" y="222310"/>
                </a:cubicBezTo>
                <a:lnTo>
                  <a:pt x="0" y="43671"/>
                </a:lnTo>
                <a:cubicBezTo>
                  <a:pt x="0" y="41515"/>
                  <a:pt x="1799" y="39358"/>
                  <a:pt x="4318" y="39358"/>
                </a:cubicBezTo>
                <a:lnTo>
                  <a:pt x="157631" y="39358"/>
                </a:lnTo>
                <a:cubicBezTo>
                  <a:pt x="159790" y="39358"/>
                  <a:pt x="161949" y="41515"/>
                  <a:pt x="161949" y="43671"/>
                </a:cubicBezTo>
                <a:cubicBezTo>
                  <a:pt x="161949" y="46187"/>
                  <a:pt x="159790" y="47984"/>
                  <a:pt x="157631" y="47984"/>
                </a:cubicBezTo>
                <a:lnTo>
                  <a:pt x="8637" y="47984"/>
                </a:lnTo>
                <a:lnTo>
                  <a:pt x="8637" y="217997"/>
                </a:lnTo>
                <a:lnTo>
                  <a:pt x="193979" y="217997"/>
                </a:lnTo>
                <a:lnTo>
                  <a:pt x="193979" y="37201"/>
                </a:lnTo>
                <a:cubicBezTo>
                  <a:pt x="185342" y="38998"/>
                  <a:pt x="179224" y="45109"/>
                  <a:pt x="179224" y="52657"/>
                </a:cubicBezTo>
                <a:lnTo>
                  <a:pt x="179224" y="111604"/>
                </a:lnTo>
                <a:cubicBezTo>
                  <a:pt x="179224" y="114120"/>
                  <a:pt x="177424" y="115917"/>
                  <a:pt x="174905" y="115917"/>
                </a:cubicBezTo>
                <a:cubicBezTo>
                  <a:pt x="172746" y="115917"/>
                  <a:pt x="170587" y="114120"/>
                  <a:pt x="170587" y="111604"/>
                </a:cubicBezTo>
                <a:lnTo>
                  <a:pt x="170587" y="52657"/>
                </a:lnTo>
                <a:cubicBezTo>
                  <a:pt x="170587" y="39358"/>
                  <a:pt x="182103" y="28934"/>
                  <a:pt x="196858" y="28215"/>
                </a:cubicBezTo>
                <a:lnTo>
                  <a:pt x="201897" y="25699"/>
                </a:lnTo>
                <a:lnTo>
                  <a:pt x="201897" y="7009"/>
                </a:lnTo>
                <a:cubicBezTo>
                  <a:pt x="201897" y="5571"/>
                  <a:pt x="202616" y="3774"/>
                  <a:pt x="204056" y="3055"/>
                </a:cubicBezTo>
                <a:lnTo>
                  <a:pt x="207295" y="1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8266E87-D3A5-47CC-9B44-4DB68B629CC9}"/>
              </a:ext>
            </a:extLst>
          </p:cNvPr>
          <p:cNvSpPr/>
          <p:nvPr/>
        </p:nvSpPr>
        <p:spPr>
          <a:xfrm>
            <a:off x="2794575" y="1888501"/>
            <a:ext cx="30709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rgbClr val="4E5B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• Benefício de Aposentadoria Programada é em função do </a:t>
            </a:r>
            <a:r>
              <a:rPr lang="pt-BR" b="1" u="sng" dirty="0">
                <a:solidFill>
                  <a:srgbClr val="4E5B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saldo acumulado</a:t>
            </a:r>
          </a:p>
          <a:p>
            <a:pPr lvl="0"/>
            <a:endParaRPr lang="pt-BR" b="1" u="sng" dirty="0">
              <a:solidFill>
                <a:srgbClr val="4E5B6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pt-BR" b="1" u="sng" dirty="0">
              <a:solidFill>
                <a:srgbClr val="4E5B6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pt-BR" b="1" dirty="0">
                <a:solidFill>
                  <a:srgbClr val="4E5B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•</a:t>
            </a:r>
            <a:r>
              <a:rPr lang="pt-BR" b="1" u="sng" dirty="0">
                <a:solidFill>
                  <a:srgbClr val="4E5B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Não gera déficit</a:t>
            </a:r>
          </a:p>
        </p:txBody>
      </p:sp>
      <p:pic>
        <p:nvPicPr>
          <p:cNvPr id="8" name="Imagem 7" descr="Brinquedo de lego&#10;&#10;Descrição gerada automaticamente com confiança média">
            <a:extLst>
              <a:ext uri="{FF2B5EF4-FFF2-40B4-BE49-F238E27FC236}">
                <a16:creationId xmlns:a16="http://schemas.microsoft.com/office/drawing/2014/main" id="{231FB118-6C42-4418-A4EE-C4B320F85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29" y="1376426"/>
            <a:ext cx="1973171" cy="1351158"/>
          </a:xfrm>
          <a:prstGeom prst="rect">
            <a:avLst/>
          </a:prstGeom>
        </p:spPr>
      </p:pic>
      <p:pic>
        <p:nvPicPr>
          <p:cNvPr id="10" name="Imagem 9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308E83B-02A5-4732-9CB7-702E63F6A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6" y="4595027"/>
            <a:ext cx="1261204" cy="1808938"/>
          </a:xfrm>
          <a:prstGeom prst="rect">
            <a:avLst/>
          </a:prstGeom>
        </p:spPr>
      </p:pic>
      <p:pic>
        <p:nvPicPr>
          <p:cNvPr id="12" name="Imagem 11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1734AAF1-27FB-4BBC-8FE1-1368F1C34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42" y="3168001"/>
            <a:ext cx="1640158" cy="12448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6F6415B-712F-46A9-8354-A79D52C4575F}"/>
              </a:ext>
            </a:extLst>
          </p:cNvPr>
          <p:cNvSpPr txBox="1"/>
          <p:nvPr/>
        </p:nvSpPr>
        <p:spPr>
          <a:xfrm>
            <a:off x="8704143" y="4488607"/>
            <a:ext cx="266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E5B6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• Coberturas adicionais facultativas </a:t>
            </a:r>
            <a:r>
              <a:rPr lang="pt-BR" b="1" u="sng" dirty="0">
                <a:solidFill>
                  <a:srgbClr val="4671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preços reduzidos e com diferimento fiscal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E817CD-4C31-4725-82B8-5AD9E5825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36" y="4424416"/>
            <a:ext cx="1808937" cy="18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3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650223-42CC-4201-AEF3-5FBD8EE7457A}"/>
              </a:ext>
            </a:extLst>
          </p:cNvPr>
          <p:cNvSpPr/>
          <p:nvPr/>
        </p:nvSpPr>
        <p:spPr>
          <a:xfrm>
            <a:off x="8727600" y="0"/>
            <a:ext cx="3464400" cy="6858000"/>
          </a:xfrm>
          <a:prstGeom prst="rect">
            <a:avLst/>
          </a:prstGeom>
          <a:solidFill>
            <a:srgbClr val="46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A2F98B-D638-420D-ACCC-2D14C8B4B5E2}"/>
              </a:ext>
            </a:extLst>
          </p:cNvPr>
          <p:cNvSpPr txBox="1"/>
          <p:nvPr/>
        </p:nvSpPr>
        <p:spPr>
          <a:xfrm>
            <a:off x="8976787" y="4805644"/>
            <a:ext cx="309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•Demonstrativo de Investimentos</a:t>
            </a:r>
          </a:p>
          <a:p>
            <a:pPr algn="ctr"/>
            <a:endParaRPr lang="pt-BR" sz="2200" dirty="0">
              <a:solidFill>
                <a:schemeClr val="bg1"/>
              </a:solidFill>
            </a:endParaRPr>
          </a:p>
          <a:p>
            <a:pPr algn="ctr"/>
            <a:r>
              <a:rPr lang="pt-BR" sz="2200" dirty="0">
                <a:solidFill>
                  <a:schemeClr val="bg1"/>
                </a:solidFill>
              </a:rPr>
              <a:t>•Política de Governança dos Investimentos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295455-CDF0-442E-B6AE-0FC0CF02D237}"/>
              </a:ext>
            </a:extLst>
          </p:cNvPr>
          <p:cNvSpPr txBox="1"/>
          <p:nvPr/>
        </p:nvSpPr>
        <p:spPr>
          <a:xfrm>
            <a:off x="9066600" y="584775"/>
            <a:ext cx="2786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Consolidado desde fev/2013:</a:t>
            </a:r>
          </a:p>
          <a:p>
            <a:pPr algn="ctr"/>
            <a:endParaRPr lang="pt-BR" sz="25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2500" b="1" dirty="0">
                <a:solidFill>
                  <a:schemeClr val="bg1"/>
                </a:solidFill>
              </a:rPr>
              <a:t>Funpresp</a:t>
            </a:r>
          </a:p>
          <a:p>
            <a:pPr algn="ctr"/>
            <a:r>
              <a:rPr lang="pt-BR" sz="2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171,13%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2500" b="1" dirty="0">
                <a:solidFill>
                  <a:schemeClr val="bg1"/>
                </a:solidFill>
              </a:rPr>
              <a:t>IPCA + 4%a.a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172,18%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C88D9E-B03E-4503-975A-710D527EA098}"/>
              </a:ext>
            </a:extLst>
          </p:cNvPr>
          <p:cNvSpPr txBox="1"/>
          <p:nvPr/>
        </p:nvSpPr>
        <p:spPr>
          <a:xfrm>
            <a:off x="58800" y="6305910"/>
            <a:ext cx="98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Posição: </a:t>
            </a:r>
            <a:r>
              <a:rPr lang="pt-BR" sz="1000" dirty="0" err="1"/>
              <a:t>abr</a:t>
            </a:r>
            <a:r>
              <a:rPr lang="pt-BR" sz="1000" dirty="0"/>
              <a:t>/23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49C508C-79E4-45FA-B696-5A510E6E6F48}"/>
              </a:ext>
            </a:extLst>
          </p:cNvPr>
          <p:cNvCxnSpPr/>
          <p:nvPr/>
        </p:nvCxnSpPr>
        <p:spPr>
          <a:xfrm>
            <a:off x="9441187" y="4357800"/>
            <a:ext cx="216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4">
            <a:extLst>
              <a:ext uri="{FF2B5EF4-FFF2-40B4-BE49-F238E27FC236}">
                <a16:creationId xmlns:a16="http://schemas.microsoft.com/office/drawing/2014/main" id="{99173D5D-CE44-1A43-B636-1E3DB5AA5A94}"/>
              </a:ext>
            </a:extLst>
          </p:cNvPr>
          <p:cNvSpPr txBox="1"/>
          <p:nvPr/>
        </p:nvSpPr>
        <p:spPr>
          <a:xfrm>
            <a:off x="2845200" y="178200"/>
            <a:ext cx="4777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Rentabilidade</a:t>
            </a:r>
            <a:r>
              <a:rPr lang="en-US" sz="3000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da </a:t>
            </a:r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Carteira</a:t>
            </a:r>
            <a:endParaRPr lang="en-US" sz="3000" b="1" dirty="0">
              <a:solidFill>
                <a:srgbClr val="78C58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00" y="985807"/>
            <a:ext cx="5989661" cy="2490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63" y="3623930"/>
            <a:ext cx="6283972" cy="26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2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22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0" y="1017348"/>
            <a:ext cx="6192000" cy="5266094"/>
          </a:xfrm>
          <a:prstGeom prst="rect">
            <a:avLst/>
          </a:prstGeom>
        </p:spPr>
      </p:pic>
      <p:sp>
        <p:nvSpPr>
          <p:cNvPr id="7" name="TextBox 34">
            <a:extLst>
              <a:ext uri="{FF2B5EF4-FFF2-40B4-BE49-F238E27FC236}">
                <a16:creationId xmlns:a16="http://schemas.microsoft.com/office/drawing/2014/main" id="{99173D5D-CE44-1A43-B636-1E3DB5AA5A94}"/>
              </a:ext>
            </a:extLst>
          </p:cNvPr>
          <p:cNvSpPr txBox="1"/>
          <p:nvPr/>
        </p:nvSpPr>
        <p:spPr>
          <a:xfrm>
            <a:off x="4012743" y="126345"/>
            <a:ext cx="4196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Composição</a:t>
            </a:r>
            <a:r>
              <a:rPr lang="en-US" sz="2800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da </a:t>
            </a:r>
            <a:r>
              <a:rPr lang="en-US" sz="28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Carteira</a:t>
            </a:r>
            <a:endParaRPr lang="en-US" sz="2800" b="1" dirty="0">
              <a:solidFill>
                <a:srgbClr val="78C58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78% </a:t>
            </a:r>
            <a:r>
              <a:rPr lang="en-US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em</a:t>
            </a:r>
            <a:r>
              <a:rPr lang="en-US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Títulos</a:t>
            </a:r>
            <a:r>
              <a:rPr lang="en-US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Públicos</a:t>
            </a:r>
            <a:endParaRPr lang="en-US" b="1" dirty="0">
              <a:solidFill>
                <a:srgbClr val="78C58C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676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68F5FE-2FBD-9170-174C-6935A06B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23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A24567-4F29-7BED-7DA7-5D43062308B1}"/>
              </a:ext>
            </a:extLst>
          </p:cNvPr>
          <p:cNvSpPr txBox="1"/>
          <p:nvPr/>
        </p:nvSpPr>
        <p:spPr>
          <a:xfrm>
            <a:off x="678000" y="195484"/>
            <a:ext cx="1176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i="0" u="none" strike="noStrike" baseline="0" dirty="0">
                <a:solidFill>
                  <a:srgbClr val="000000"/>
                </a:solidFill>
                <a:latin typeface="Frutiger LT 45 Light" panose="020B0500000000000000" pitchFamily="34" charset="0"/>
              </a:rPr>
              <a:t>Plano de Ação Anual (PAA)</a:t>
            </a:r>
            <a:r>
              <a:rPr lang="pt-BR" sz="4000" b="1" dirty="0">
                <a:latin typeface="Frutiger LT 45 Light" panose="020B0500000000000000" pitchFamily="34" charset="0"/>
              </a:rPr>
              <a:t> - 2023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0ADDBA-62CE-90A5-34D1-38937A238056}"/>
              </a:ext>
            </a:extLst>
          </p:cNvPr>
          <p:cNvSpPr txBox="1"/>
          <p:nvPr/>
        </p:nvSpPr>
        <p:spPr>
          <a:xfrm>
            <a:off x="1142400" y="1416600"/>
            <a:ext cx="8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OBJETIVOS ESTRATÉGICOS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A9C674-A6E6-FF03-BAE1-DB05207FC2CE}"/>
              </a:ext>
            </a:extLst>
          </p:cNvPr>
          <p:cNvSpPr txBox="1"/>
          <p:nvPr/>
        </p:nvSpPr>
        <p:spPr>
          <a:xfrm>
            <a:off x="523200" y="2190600"/>
            <a:ext cx="1145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1- </a:t>
            </a:r>
            <a:r>
              <a:rPr lang="pt-BR" sz="2800" b="1" i="0" u="none" strike="noStrike" baseline="0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Ser uma Entidade Focada no Cliente</a:t>
            </a:r>
            <a:endParaRPr lang="pt-BR" sz="2800" b="1" dirty="0">
              <a:solidFill>
                <a:srgbClr val="78C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  <a:p>
            <a:pPr algn="ctr"/>
            <a:r>
              <a:rPr lang="pt-BR" sz="2800" b="1" i="0" u="none" strike="noStrike" baseline="0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2- Ser Conhecido pela Qualidade e Credibilidade</a:t>
            </a:r>
            <a:endParaRPr lang="pt-BR" sz="2800" b="1" dirty="0">
              <a:solidFill>
                <a:srgbClr val="78C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  <a:p>
            <a:pPr algn="ctr"/>
            <a:r>
              <a:rPr lang="pt-BR" sz="28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3- </a:t>
            </a:r>
            <a:r>
              <a:rPr lang="pt-BR" sz="2800" b="1" i="0" u="none" strike="noStrike" baseline="0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Buscar Rentabilidade Consistente para os Planos/Perfis</a:t>
            </a:r>
            <a:endParaRPr lang="pt-BR" sz="2800" b="1" dirty="0">
              <a:solidFill>
                <a:srgbClr val="78C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  <a:p>
            <a:pPr algn="ctr"/>
            <a:r>
              <a:rPr lang="pt-BR" sz="28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4- </a:t>
            </a:r>
            <a:r>
              <a:rPr lang="pt-BR" sz="2800" b="1" i="0" u="none" strike="noStrike" baseline="0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Gerenciar Reservas Previdenciárias Compatíveis e Adequadas ao Participante</a:t>
            </a:r>
            <a:endParaRPr lang="pt-BR" sz="2800" b="1" dirty="0">
              <a:solidFill>
                <a:srgbClr val="78C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  <a:p>
            <a:pPr algn="ctr"/>
            <a:r>
              <a:rPr lang="pt-BR" sz="28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5-</a:t>
            </a:r>
            <a:r>
              <a:rPr lang="pt-BR" sz="2800" b="1" i="0" u="none" strike="noStrike" baseline="0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Garantir Governança de Alto Desempenho</a:t>
            </a:r>
            <a:endParaRPr lang="pt-BR" sz="2800" b="1" dirty="0">
              <a:solidFill>
                <a:srgbClr val="78C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  <a:p>
            <a:pPr algn="ctr"/>
            <a:r>
              <a:rPr lang="pt-BR" sz="28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6- </a:t>
            </a:r>
            <a:r>
              <a:rPr lang="pt-BR" sz="2800" b="1" i="0" u="none" strike="noStrike" baseline="0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Garantir Eficiência e Escala</a:t>
            </a:r>
            <a:endParaRPr lang="pt-BR" sz="2800" b="1" dirty="0">
              <a:solidFill>
                <a:srgbClr val="78C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  <a:p>
            <a:pPr algn="ctr"/>
            <a:r>
              <a:rPr lang="pt-BR" sz="2800" b="1" dirty="0">
                <a:solidFill>
                  <a:srgbClr val="78C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7- Zelar pelo clima e engajamento organizacional 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2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omem de terno e gravata&#10;&#10;Descrição gerada automaticamente">
            <a:extLst>
              <a:ext uri="{FF2B5EF4-FFF2-40B4-BE49-F238E27FC236}">
                <a16:creationId xmlns:a16="http://schemas.microsoft.com/office/drawing/2014/main" id="{B93A1D62-CF77-44C9-9D69-C757AD9C4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75" y="-441000"/>
            <a:ext cx="12671175" cy="844745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00" y="1107000"/>
            <a:ext cx="2459717" cy="4890473"/>
          </a:xfrm>
          <a:prstGeom prst="rect">
            <a:avLst/>
          </a:prstGeom>
        </p:spPr>
      </p:pic>
      <p:pic>
        <p:nvPicPr>
          <p:cNvPr id="9" name="Imagem 8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F6BE0FE-B5C8-4DB9-8206-40C5BBA16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00" y="952200"/>
            <a:ext cx="5475158" cy="17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9" y="1582509"/>
            <a:ext cx="4452257" cy="2211828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6" y="1621941"/>
            <a:ext cx="4173431" cy="1985326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756" y="3650592"/>
            <a:ext cx="4173099" cy="2662432"/>
          </a:xfrm>
          <a:prstGeom prst="rect">
            <a:avLst/>
          </a:prstGeom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4052812"/>
            <a:ext cx="4352245" cy="2260212"/>
          </a:xfrm>
          <a:prstGeom prst="rect">
            <a:avLst/>
          </a:prstGeom>
          <a:ln>
            <a:noFill/>
          </a:ln>
        </p:spPr>
      </p:pic>
      <p:pic>
        <p:nvPicPr>
          <p:cNvPr id="9" name="Imagem 8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203CBB80-DDF7-460E-BB57-D17BA9BEA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00" y="275731"/>
            <a:ext cx="4083255" cy="12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7" name="Espaço Reservado para Conteúdo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FDD10B5-C883-4381-A08B-5B67A9FEE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33" y="1245916"/>
            <a:ext cx="7332549" cy="4822978"/>
          </a:xfrm>
        </p:spPr>
      </p:pic>
      <p:sp>
        <p:nvSpPr>
          <p:cNvPr id="8" name="TextBox 34">
            <a:extLst>
              <a:ext uri="{FF2B5EF4-FFF2-40B4-BE49-F238E27FC236}">
                <a16:creationId xmlns:a16="http://schemas.microsoft.com/office/drawing/2014/main" id="{5F9C0357-A92D-48EC-9481-4A4DDA4B0E4E}"/>
              </a:ext>
            </a:extLst>
          </p:cNvPr>
          <p:cNvSpPr txBox="1"/>
          <p:nvPr/>
        </p:nvSpPr>
        <p:spPr>
          <a:xfrm>
            <a:off x="4299633" y="487800"/>
            <a:ext cx="3340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Aplicativo</a:t>
            </a:r>
            <a:r>
              <a:rPr lang="en-US" sz="3000" b="1" dirty="0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000" b="1" dirty="0" err="1">
                <a:solidFill>
                  <a:srgbClr val="78C58C"/>
                </a:solidFill>
                <a:latin typeface="Poppins" pitchFamily="2" charset="77"/>
                <a:cs typeface="Poppins" pitchFamily="2" charset="77"/>
              </a:rPr>
              <a:t>Funpresp</a:t>
            </a:r>
            <a:endParaRPr lang="en-US" sz="3000" b="1" dirty="0">
              <a:solidFill>
                <a:srgbClr val="78C58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006D7E7-374B-4DD0-9A21-A1DEF4AE9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" y="456811"/>
            <a:ext cx="4644000" cy="6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09" y="1075663"/>
            <a:ext cx="9406855" cy="4837302"/>
          </a:xfrm>
          <a:prstGeom prst="rect">
            <a:avLst/>
          </a:prstGeom>
        </p:spPr>
      </p:pic>
      <p:pic>
        <p:nvPicPr>
          <p:cNvPr id="10242" name="Picture 2" descr="https://perfis.funpresp.com.br/assets/img/vic-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46" y="5125454"/>
            <a:ext cx="1732546" cy="17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5F02CD-8666-4BF1-B235-C861769DC29A}"/>
              </a:ext>
            </a:extLst>
          </p:cNvPr>
          <p:cNvSpPr txBox="1"/>
          <p:nvPr/>
        </p:nvSpPr>
        <p:spPr>
          <a:xfrm>
            <a:off x="3842064" y="269195"/>
            <a:ext cx="650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Simulador de Benefícios</a:t>
            </a:r>
          </a:p>
        </p:txBody>
      </p:sp>
    </p:spTree>
    <p:extLst>
      <p:ext uri="{BB962C8B-B14F-4D97-AF65-F5344CB8AC3E}">
        <p14:creationId xmlns:p14="http://schemas.microsoft.com/office/powerpoint/2010/main" val="34894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BD0BC7-C779-44D5-B638-8C312D21D914}" type="slidenum">
              <a:rPr lang="pt-BR" smtClean="0"/>
              <a:t>28</a:t>
            </a:fld>
            <a:endParaRPr lang="pt-BR"/>
          </a:p>
        </p:txBody>
      </p:sp>
      <p:pic>
        <p:nvPicPr>
          <p:cNvPr id="6146" name="Picture 2" descr="https://www.funpresp.com.br/wp-content/uploads/2022/03/Banner-assess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61" y="797400"/>
            <a:ext cx="9190899" cy="1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16400" y="2746386"/>
            <a:ext cx="9200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hlinkClick r:id="rId3"/>
              </a:rPr>
              <a:t>https://www.funpresp.com.br/encontre-um-assessor/</a:t>
            </a:r>
            <a:endParaRPr lang="pt-BR" sz="3200" dirty="0"/>
          </a:p>
        </p:txBody>
      </p:sp>
      <p:pic>
        <p:nvPicPr>
          <p:cNvPr id="6148" name="Picture 4" descr="Assessoria Trabalhista e Previdenciária - AMC Contabili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47" y="3884688"/>
            <a:ext cx="4511525" cy="2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8400" y="4077151"/>
            <a:ext cx="43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rgbClr val="4E5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Consultores disponíveis em todo o Brasil</a:t>
            </a:r>
          </a:p>
          <a:p>
            <a:pPr algn="ctr"/>
            <a:r>
              <a:rPr lang="pt-BR" sz="2500" b="1" dirty="0">
                <a:solidFill>
                  <a:srgbClr val="4E5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(consultoria online ou presencial gratuita)</a:t>
            </a:r>
          </a:p>
        </p:txBody>
      </p:sp>
    </p:spTree>
    <p:extLst>
      <p:ext uri="{BB962C8B-B14F-4D97-AF65-F5344CB8AC3E}">
        <p14:creationId xmlns:p14="http://schemas.microsoft.com/office/powerpoint/2010/main" val="2267655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29</a:t>
            </a:fld>
            <a:endParaRPr lang="pt-BR"/>
          </a:p>
        </p:txBody>
      </p:sp>
      <p:pic>
        <p:nvPicPr>
          <p:cNvPr id="1026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400"/>
            <a:ext cx="6629400" cy="52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1571400"/>
          </a:xfrm>
          <a:prstGeom prst="rect">
            <a:avLst/>
          </a:prstGeom>
          <a:solidFill>
            <a:srgbClr val="467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“Não planejamos falhar, porém falhamos por não planejar”</a:t>
            </a:r>
          </a:p>
          <a:p>
            <a:r>
              <a:rPr lang="pt-BR" dirty="0"/>
              <a:t>                        (autor desconhecido)</a:t>
            </a:r>
            <a:endParaRPr lang="pt-BR" sz="1600" dirty="0"/>
          </a:p>
        </p:txBody>
      </p:sp>
      <p:sp>
        <p:nvSpPr>
          <p:cNvPr id="6" name="Canto dobrado 5"/>
          <p:cNvSpPr/>
          <p:nvPr/>
        </p:nvSpPr>
        <p:spPr>
          <a:xfrm>
            <a:off x="6944698" y="1726200"/>
            <a:ext cx="1393200" cy="10836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Quanto custa envelhecer?</a:t>
            </a:r>
          </a:p>
        </p:txBody>
      </p:sp>
      <p:sp>
        <p:nvSpPr>
          <p:cNvPr id="8" name="Canto dobrado 7"/>
          <p:cNvSpPr/>
          <p:nvPr/>
        </p:nvSpPr>
        <p:spPr>
          <a:xfrm>
            <a:off x="8587573" y="1726200"/>
            <a:ext cx="1393200" cy="108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Quem depende de mim ?</a:t>
            </a:r>
          </a:p>
        </p:txBody>
      </p:sp>
      <p:sp>
        <p:nvSpPr>
          <p:cNvPr id="9" name="Canto dobrado 8"/>
          <p:cNvSpPr/>
          <p:nvPr/>
        </p:nvSpPr>
        <p:spPr>
          <a:xfrm>
            <a:off x="10230448" y="1726200"/>
            <a:ext cx="1393200" cy="108360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Eu dependerei de quem ?</a:t>
            </a:r>
          </a:p>
        </p:txBody>
      </p:sp>
      <p:sp>
        <p:nvSpPr>
          <p:cNvPr id="10" name="Canto dobrado 9"/>
          <p:cNvSpPr/>
          <p:nvPr/>
        </p:nvSpPr>
        <p:spPr>
          <a:xfrm>
            <a:off x="6903016" y="2991674"/>
            <a:ext cx="1574700" cy="1083600"/>
          </a:xfrm>
          <a:prstGeom prst="foldedCorner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Terei minha independência financeira?</a:t>
            </a:r>
          </a:p>
        </p:txBody>
      </p:sp>
      <p:sp>
        <p:nvSpPr>
          <p:cNvPr id="11" name="Canto dobrado 10"/>
          <p:cNvSpPr/>
          <p:nvPr/>
        </p:nvSpPr>
        <p:spPr>
          <a:xfrm>
            <a:off x="8667486" y="4214699"/>
            <a:ext cx="1453314" cy="903251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Manterei o padrão de vida?</a:t>
            </a:r>
          </a:p>
        </p:txBody>
      </p:sp>
      <p:sp>
        <p:nvSpPr>
          <p:cNvPr id="12" name="Canto dobrado 11"/>
          <p:cNvSpPr/>
          <p:nvPr/>
        </p:nvSpPr>
        <p:spPr>
          <a:xfrm>
            <a:off x="6875428" y="4205461"/>
            <a:ext cx="1462470" cy="771539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previdência social basta ?</a:t>
            </a:r>
          </a:p>
        </p:txBody>
      </p:sp>
      <p:sp>
        <p:nvSpPr>
          <p:cNvPr id="13" name="Canto dobrado 12"/>
          <p:cNvSpPr/>
          <p:nvPr/>
        </p:nvSpPr>
        <p:spPr>
          <a:xfrm>
            <a:off x="10318277" y="4237503"/>
            <a:ext cx="1660123" cy="1044226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Estou preparado para imprevistos?</a:t>
            </a:r>
          </a:p>
        </p:txBody>
      </p:sp>
      <p:sp>
        <p:nvSpPr>
          <p:cNvPr id="14" name="Canto dobrado 13"/>
          <p:cNvSpPr/>
          <p:nvPr/>
        </p:nvSpPr>
        <p:spPr>
          <a:xfrm>
            <a:off x="8587573" y="2954299"/>
            <a:ext cx="1702800" cy="1146356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 que idade pretendo aposentar ?</a:t>
            </a:r>
          </a:p>
        </p:txBody>
      </p:sp>
      <p:sp>
        <p:nvSpPr>
          <p:cNvPr id="15" name="Canto dobrado 14"/>
          <p:cNvSpPr/>
          <p:nvPr/>
        </p:nvSpPr>
        <p:spPr>
          <a:xfrm>
            <a:off x="10435889" y="2943605"/>
            <a:ext cx="1393200" cy="965919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Qual será minha renda?</a:t>
            </a:r>
          </a:p>
        </p:txBody>
      </p:sp>
      <p:sp>
        <p:nvSpPr>
          <p:cNvPr id="16" name="Canto dobrado 15"/>
          <p:cNvSpPr/>
          <p:nvPr/>
        </p:nvSpPr>
        <p:spPr>
          <a:xfrm>
            <a:off x="6935882" y="5281729"/>
            <a:ext cx="3184918" cy="104422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Aproveito as vantagens que a previdência complementar me oferece ?</a:t>
            </a:r>
          </a:p>
        </p:txBody>
      </p:sp>
    </p:spTree>
    <p:extLst>
      <p:ext uri="{BB962C8B-B14F-4D97-AF65-F5344CB8AC3E}">
        <p14:creationId xmlns:p14="http://schemas.microsoft.com/office/powerpoint/2010/main" val="12794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56864" y="446315"/>
            <a:ext cx="814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                     Nossos Números</a:t>
            </a:r>
          </a:p>
          <a:p>
            <a:endParaRPr lang="pt-BR" sz="3200" b="1" dirty="0">
              <a:solidFill>
                <a:srgbClr val="78C58C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361" y="3429000"/>
            <a:ext cx="1652159" cy="9571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5004" y="6370200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Abril/23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99" y="1645592"/>
            <a:ext cx="6703462" cy="376346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315640" y="4325779"/>
            <a:ext cx="34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5B6E"/>
                </a:solidFill>
              </a:rPr>
              <a:t>R$ 124 milhões/mês</a:t>
            </a:r>
          </a:p>
          <a:p>
            <a:pPr algn="ctr"/>
            <a:r>
              <a:rPr lang="pt-BR" sz="1600" dirty="0">
                <a:solidFill>
                  <a:srgbClr val="4E5B6E"/>
                </a:solidFill>
              </a:rPr>
              <a:t>Arrecadação de contribuições</a:t>
            </a:r>
            <a:endParaRPr lang="pt-BR" sz="4400" b="1" dirty="0">
              <a:solidFill>
                <a:srgbClr val="4E5B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>
                <a:solidFill>
                  <a:schemeClr val="bg1"/>
                </a:solidFill>
              </a:rPr>
              <a:t>30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Subtítulo 6"/>
          <p:cNvSpPr txBox="1">
            <a:spLocks/>
          </p:cNvSpPr>
          <p:nvPr/>
        </p:nvSpPr>
        <p:spPr>
          <a:xfrm>
            <a:off x="-250800" y="1416600"/>
            <a:ext cx="12192000" cy="15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A VANTAGEM DA LONGEVIDADE É VIVER MAIS.</a:t>
            </a:r>
          </a:p>
          <a:p>
            <a:r>
              <a:rPr lang="pt-BR" sz="3200" dirty="0">
                <a:solidFill>
                  <a:schemeClr val="bg1"/>
                </a:solidFill>
              </a:rPr>
              <a:t>A CONTRAPARTIDA ESTÁ REPRESENTADO PELA CONSTANTE NECESSIDADE DE PLANEJAR NOSSO FUTURO.</a:t>
            </a:r>
          </a:p>
          <a:p>
            <a:r>
              <a:rPr lang="pt-BR" sz="3200" dirty="0">
                <a:solidFill>
                  <a:schemeClr val="bg1"/>
                </a:solidFill>
              </a:rPr>
              <a:t>		</a:t>
            </a:r>
          </a:p>
          <a:p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Subtítulo 6"/>
          <p:cNvSpPr>
            <a:spLocks noGrp="1"/>
          </p:cNvSpPr>
          <p:nvPr>
            <p:ph type="subTitle" idx="1"/>
          </p:nvPr>
        </p:nvSpPr>
        <p:spPr>
          <a:xfrm>
            <a:off x="2690400" y="4357800"/>
            <a:ext cx="4334400" cy="1655762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Prof. Dr. Dimas dos Reis Ribeiro</a:t>
            </a:r>
          </a:p>
          <a:p>
            <a:r>
              <a:rPr lang="pt-BR" dirty="0">
                <a:solidFill>
                  <a:schemeClr val="bg1"/>
                </a:solidFill>
              </a:rPr>
              <a:t>Presidente Conselho Fiscal</a:t>
            </a:r>
          </a:p>
          <a:p>
            <a:r>
              <a:rPr lang="pt-BR" dirty="0">
                <a:solidFill>
                  <a:schemeClr val="bg1"/>
                </a:solidFill>
                <a:hlinkClick r:id="rId3"/>
              </a:rPr>
              <a:t>dimas.ribeiro@ufma.br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  <a:hlinkClick r:id="rId4"/>
              </a:rPr>
              <a:t>profdrdimas@bol.com.br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3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A3EF54-F73C-4B20-AA62-20ADA79ECE87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00" y="1175459"/>
            <a:ext cx="4972744" cy="511563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16400" y="333000"/>
            <a:ext cx="814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                     Como estamos distribuídos</a:t>
            </a:r>
          </a:p>
          <a:p>
            <a:endParaRPr lang="pt-BR" sz="3200" b="1" dirty="0">
              <a:solidFill>
                <a:srgbClr val="78C58C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600" y="1571400"/>
            <a:ext cx="5108400" cy="40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5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0" y="2345400"/>
            <a:ext cx="11536385" cy="34580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16400" y="333000"/>
            <a:ext cx="814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                     Como estamos distribuídos</a:t>
            </a:r>
          </a:p>
          <a:p>
            <a:endParaRPr lang="pt-BR" sz="3200" b="1" dirty="0">
              <a:solidFill>
                <a:srgbClr val="78C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0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00" y="1726200"/>
            <a:ext cx="6917349" cy="3560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71200" y="364193"/>
            <a:ext cx="814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8C58C"/>
                </a:solidFill>
              </a:rPr>
              <a:t>                     Reservas Acumuladas</a:t>
            </a:r>
          </a:p>
          <a:p>
            <a:endParaRPr lang="pt-BR" sz="3200" b="1" dirty="0">
              <a:solidFill>
                <a:srgbClr val="78C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7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590908" y="-23251"/>
            <a:ext cx="52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476F7C"/>
                </a:solidFill>
              </a:rPr>
              <a:t>Foco no Participante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0356978" y="5229371"/>
            <a:ext cx="1639455" cy="1408886"/>
            <a:chOff x="9220200" y="2564269"/>
            <a:chExt cx="2971800" cy="2228850"/>
          </a:xfrm>
        </p:grpSpPr>
        <p:pic>
          <p:nvPicPr>
            <p:cNvPr id="8" name="Picture 2" descr="https://chat.zenvia.com/storage/folders/29319af9e9444470d3e8b1ba06eaae6effd97030be6c0ddb76d8cfc741274eb6/files/bb8cd32f9c564c22c385f0ef1b3992129858203dedbb235fd6cd3250009cf2f9.bin?downlo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200" y="2564269"/>
              <a:ext cx="29718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0822262" y="380324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VIC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6049" y="561524"/>
            <a:ext cx="11479059" cy="5700223"/>
            <a:chOff x="217834" y="710813"/>
            <a:chExt cx="11479059" cy="5700223"/>
          </a:xfrm>
        </p:grpSpPr>
        <p:grpSp>
          <p:nvGrpSpPr>
            <p:cNvPr id="31" name="Grupo 30"/>
            <p:cNvGrpSpPr/>
            <p:nvPr/>
          </p:nvGrpSpPr>
          <p:grpSpPr>
            <a:xfrm>
              <a:off x="217834" y="710813"/>
              <a:ext cx="11479059" cy="5700223"/>
              <a:chOff x="740348" y="624903"/>
              <a:chExt cx="11479059" cy="5700223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3088" y="624903"/>
                <a:ext cx="9506319" cy="5700223"/>
              </a:xfrm>
              <a:prstGeom prst="rect">
                <a:avLst/>
              </a:prstGeom>
            </p:spPr>
          </p:pic>
          <p:sp>
            <p:nvSpPr>
              <p:cNvPr id="4" name="CaixaDeTexto 3"/>
              <p:cNvSpPr txBox="1"/>
              <p:nvPr/>
            </p:nvSpPr>
            <p:spPr>
              <a:xfrm>
                <a:off x="4485139" y="1553239"/>
                <a:ext cx="11021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>
                    <a:solidFill>
                      <a:srgbClr val="C00000"/>
                    </a:solidFill>
                  </a:rPr>
                  <a:t>Cashback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2713088" y="4509968"/>
                <a:ext cx="201988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C00000"/>
                    </a:solidFill>
                  </a:rPr>
                  <a:t>Suspensão de contribuição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8366039" y="1336437"/>
                <a:ext cx="140454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Economia de imposto</a:t>
                </a:r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2260923" y="5265745"/>
                <a:ext cx="22242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Benefício em atividade</a:t>
                </a:r>
              </a:p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(Educação, Viagem, ...)</a:t>
                </a:r>
              </a:p>
            </p:txBody>
          </p:sp>
          <p:cxnSp>
            <p:nvCxnSpPr>
              <p:cNvPr id="21" name="Conector de seta reta 20"/>
              <p:cNvCxnSpPr/>
              <p:nvPr/>
            </p:nvCxnSpPr>
            <p:spPr>
              <a:xfrm flipH="1" flipV="1">
                <a:off x="3550408" y="3242573"/>
                <a:ext cx="934731" cy="46671"/>
              </a:xfrm>
              <a:prstGeom prst="straightConnector1">
                <a:avLst/>
              </a:prstGeom>
              <a:ln w="28575">
                <a:solidFill>
                  <a:srgbClr val="57B9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tângulo 21"/>
              <p:cNvSpPr/>
              <p:nvPr/>
            </p:nvSpPr>
            <p:spPr>
              <a:xfrm>
                <a:off x="1793557" y="2791191"/>
                <a:ext cx="22242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100% da conta individual na aposentadoria</a:t>
                </a:r>
              </a:p>
            </p:txBody>
          </p:sp>
          <p:cxnSp>
            <p:nvCxnSpPr>
              <p:cNvPr id="25" name="Conector de seta reta 24"/>
              <p:cNvCxnSpPr/>
              <p:nvPr/>
            </p:nvCxnSpPr>
            <p:spPr>
              <a:xfrm flipH="1">
                <a:off x="4274714" y="4600168"/>
                <a:ext cx="617149" cy="636703"/>
              </a:xfrm>
              <a:prstGeom prst="straightConnector1">
                <a:avLst/>
              </a:prstGeom>
              <a:ln w="28575">
                <a:solidFill>
                  <a:srgbClr val="57B9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/>
              <p:cNvCxnSpPr/>
              <p:nvPr/>
            </p:nvCxnSpPr>
            <p:spPr>
              <a:xfrm flipH="1">
                <a:off x="2905665" y="3693252"/>
                <a:ext cx="1438534" cy="332626"/>
              </a:xfrm>
              <a:prstGeom prst="straightConnector1">
                <a:avLst/>
              </a:prstGeom>
              <a:ln w="28575">
                <a:solidFill>
                  <a:srgbClr val="57B9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tângulo 29"/>
              <p:cNvSpPr/>
              <p:nvPr/>
            </p:nvSpPr>
            <p:spPr>
              <a:xfrm>
                <a:off x="740348" y="3773690"/>
                <a:ext cx="22242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rgbClr val="C00000"/>
                    </a:solidFill>
                  </a:rPr>
                  <a:t>Mais recursos na conta individual</a:t>
                </a:r>
              </a:p>
            </p:txBody>
          </p:sp>
        </p:grpSp>
        <p:sp>
          <p:nvSpPr>
            <p:cNvPr id="12" name="CaixaDeTexto 11"/>
            <p:cNvSpPr txBox="1"/>
            <p:nvPr/>
          </p:nvSpPr>
          <p:spPr>
            <a:xfrm>
              <a:off x="2678223" y="2257875"/>
              <a:ext cx="153223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Aposentadoria</a:t>
              </a:r>
            </a:p>
            <a:p>
              <a:pPr algn="ctr"/>
              <a:r>
                <a:rPr lang="pt-BR" sz="1400" b="1" dirty="0"/>
                <a:t>Portabilidade</a:t>
              </a:r>
            </a:p>
            <a:p>
              <a:pPr algn="ctr"/>
              <a:r>
                <a:rPr lang="pt-BR" sz="1400" b="1" dirty="0"/>
                <a:t>Resgate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220885" y="4938688"/>
            <a:ext cx="1087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Proteção</a:t>
            </a:r>
          </a:p>
        </p:txBody>
      </p:sp>
    </p:spTree>
    <p:extLst>
      <p:ext uri="{BB962C8B-B14F-4D97-AF65-F5344CB8AC3E}">
        <p14:creationId xmlns:p14="http://schemas.microsoft.com/office/powerpoint/2010/main" val="116680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8</a:t>
            </a:fld>
            <a:endParaRPr lang="pt-BR"/>
          </a:p>
        </p:txBody>
      </p:sp>
      <p:pic>
        <p:nvPicPr>
          <p:cNvPr id="6146" name="Picture 2" descr="ha-luz-no-fim-do-tunel - CRECI 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00" y="-8965"/>
            <a:ext cx="5476800" cy="6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1452000" y="1624468"/>
            <a:ext cx="4160372" cy="82363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 b="1" i="0" u="none" strike="noStrike" kern="1200" cap="none" spc="0" baseline="0">
                <a:solidFill>
                  <a:srgbClr val="78C58C"/>
                </a:solidFill>
                <a:uFillTx/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000" dirty="0"/>
              <a:t>Previdência Social do Servidor Público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266E87-D3A5-47CC-9B44-4DB68B629CC9}"/>
              </a:ext>
            </a:extLst>
          </p:cNvPr>
          <p:cNvSpPr/>
          <p:nvPr/>
        </p:nvSpPr>
        <p:spPr>
          <a:xfrm>
            <a:off x="213600" y="2529393"/>
            <a:ext cx="650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E5B6E"/>
                </a:solidFill>
                <a:cs typeface="Poppins" panose="00000500000000000000" pitchFamily="2" charset="0"/>
              </a:rPr>
              <a:t>Calculada pela média de todos os salários da carreira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E5B6E"/>
                </a:solidFill>
                <a:cs typeface="Poppins" panose="00000500000000000000" pitchFamily="2" charset="0"/>
              </a:rPr>
              <a:t>Valor inferior ao último salário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E5B6E"/>
                </a:solidFill>
                <a:cs typeface="Poppins" panose="00000500000000000000" pitchFamily="2" charset="0"/>
              </a:rPr>
              <a:t>Necessidade de trabalhar 40 anos para atingir 100% da média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E5B6E"/>
                </a:solidFill>
                <a:cs typeface="Poppins" panose="00000500000000000000" pitchFamily="2" charset="0"/>
              </a:rPr>
              <a:t>Pensão por morte por cota (50% + 10% por beneficiário)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E5B6E"/>
                </a:solidFill>
                <a:cs typeface="Poppins" panose="00000500000000000000" pitchFamily="2" charset="0"/>
              </a:rPr>
              <a:t>Pensão por morte temporária (a depender da idade do cônjuge)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E5B6E"/>
                </a:solidFill>
                <a:cs typeface="Poppins" panose="00000500000000000000" pitchFamily="2" charset="0"/>
              </a:rPr>
              <a:t>Valor máximo de $ 7.507,49</a:t>
            </a:r>
          </a:p>
          <a:p>
            <a:pPr lvl="0">
              <a:lnSpc>
                <a:spcPct val="150000"/>
              </a:lnSpc>
            </a:pPr>
            <a:endParaRPr lang="pt-BR" sz="2000" b="1" dirty="0">
              <a:solidFill>
                <a:srgbClr val="4E5B6E"/>
              </a:solidFill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7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1421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ve esquerda 7"/>
          <p:cNvSpPr/>
          <p:nvPr/>
        </p:nvSpPr>
        <p:spPr>
          <a:xfrm rot="16200000">
            <a:off x="9864970" y="2725614"/>
            <a:ext cx="429064" cy="37279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623496" y="4804116"/>
            <a:ext cx="26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Período de aposentadoria</a:t>
            </a:r>
          </a:p>
        </p:txBody>
      </p:sp>
      <p:sp>
        <p:nvSpPr>
          <p:cNvPr id="10" name="Chave esquerda 9"/>
          <p:cNvSpPr/>
          <p:nvPr/>
        </p:nvSpPr>
        <p:spPr>
          <a:xfrm rot="16200000">
            <a:off x="3997570" y="1326493"/>
            <a:ext cx="429064" cy="775364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379854" y="5417846"/>
            <a:ext cx="16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Período laboral</a:t>
            </a:r>
          </a:p>
        </p:txBody>
      </p:sp>
    </p:spTree>
    <p:extLst>
      <p:ext uri="{BB962C8B-B14F-4D97-AF65-F5344CB8AC3E}">
        <p14:creationId xmlns:p14="http://schemas.microsoft.com/office/powerpoint/2010/main" val="30063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2020 Funpresp 16x9" id="{E8087229-D63E-4E50-A3D8-47B767D6AB0E}" vid="{0907377B-0EBE-4F11-AAB6-E1A1445D805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Alteração Regulamentar 2020-v4</Template>
  <TotalTime>4966</TotalTime>
  <Words>999</Words>
  <Application>Microsoft Office PowerPoint</Application>
  <PresentationFormat>Widescreen</PresentationFormat>
  <Paragraphs>222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Arial</vt:lpstr>
      <vt:lpstr>Arial Rounded MT Bold</vt:lpstr>
      <vt:lpstr>Bell MT</vt:lpstr>
      <vt:lpstr>Calibri</vt:lpstr>
      <vt:lpstr>Calibri Light</vt:lpstr>
      <vt:lpstr>Frutiger LT 45 Light</vt:lpstr>
      <vt:lpstr>Harlow Solid Italic</vt:lpstr>
      <vt:lpstr>Lato Light</vt:lpstr>
      <vt:lpstr>Poppins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Alteração Regulamentar 2020</dc:title>
  <dc:creator>Luis Marcio Couto Pacheco</dc:creator>
  <cp:lastModifiedBy>Dimas dos Reis Ribeiro</cp:lastModifiedBy>
  <cp:revision>252</cp:revision>
  <cp:lastPrinted>2020-03-02T21:28:55Z</cp:lastPrinted>
  <dcterms:created xsi:type="dcterms:W3CDTF">2020-01-21T21:54:12Z</dcterms:created>
  <dcterms:modified xsi:type="dcterms:W3CDTF">2023-05-23T13:39:27Z</dcterms:modified>
</cp:coreProperties>
</file>